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slideLayouts/slideLayout1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Microsoft_Equation1.bin" ContentType="application/vnd.openxmlformats-officedocument.oleObject"/>
  <Override PartName="/ppt/embeddings/Microsoft_Equation2.bin" ContentType="application/vnd.openxmlformats-officedocument.oleObject"/>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Microsoft_Equation3.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Microsoft_Equation4.bin" ContentType="application/vnd.openxmlformats-officedocument.oleObject"/>
  <Override PartName="/ppt/notesSlides/notesSlide10.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Microsoft_Equation5.bin" ContentType="application/vnd.openxmlformats-officedocument.oleObject"/>
  <Override PartName="/ppt/embeddings/Microsoft_Equation6.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embeddings/Microsoft_Equation7.bin" ContentType="application/vnd.openxmlformats-officedocument.oleObject"/>
  <Override PartName="/ppt/embeddings/Microsoft_Equation8.bin" ContentType="application/vnd.openxmlformats-officedocument.oleObject"/>
  <Override PartName="/ppt/embeddings/Microsoft_Equation9.bin" ContentType="application/vnd.openxmlformats-officedocument.oleObject"/>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Lst>
  <p:notesMasterIdLst>
    <p:notesMasterId r:id="rId51"/>
  </p:notesMasterIdLst>
  <p:handoutMasterIdLst>
    <p:handoutMasterId r:id="rId52"/>
  </p:handoutMasterIdLst>
  <p:sldIdLst>
    <p:sldId id="1475" r:id="rId10"/>
    <p:sldId id="374" r:id="rId11"/>
    <p:sldId id="1402" r:id="rId12"/>
    <p:sldId id="1403" r:id="rId13"/>
    <p:sldId id="1404" r:id="rId14"/>
    <p:sldId id="1477" r:id="rId15"/>
    <p:sldId id="1425" r:id="rId16"/>
    <p:sldId id="1452" r:id="rId17"/>
    <p:sldId id="1456" r:id="rId18"/>
    <p:sldId id="1478" r:id="rId19"/>
    <p:sldId id="1457" r:id="rId20"/>
    <p:sldId id="1480" r:id="rId21"/>
    <p:sldId id="1482" r:id="rId22"/>
    <p:sldId id="1458" r:id="rId23"/>
    <p:sldId id="1454" r:id="rId24"/>
    <p:sldId id="1459" r:id="rId25"/>
    <p:sldId id="1460" r:id="rId26"/>
    <p:sldId id="1331" r:id="rId27"/>
    <p:sldId id="1461" r:id="rId28"/>
    <p:sldId id="1462" r:id="rId29"/>
    <p:sldId id="1463" r:id="rId30"/>
    <p:sldId id="1483" r:id="rId31"/>
    <p:sldId id="1486" r:id="rId32"/>
    <p:sldId id="1464" r:id="rId33"/>
    <p:sldId id="1485" r:id="rId34"/>
    <p:sldId id="1466" r:id="rId35"/>
    <p:sldId id="1465" r:id="rId36"/>
    <p:sldId id="1453" r:id="rId37"/>
    <p:sldId id="1467" r:id="rId38"/>
    <p:sldId id="1468" r:id="rId39"/>
    <p:sldId id="1489" r:id="rId40"/>
    <p:sldId id="1414" r:id="rId41"/>
    <p:sldId id="1469" r:id="rId42"/>
    <p:sldId id="1444" r:id="rId43"/>
    <p:sldId id="1329" r:id="rId44"/>
    <p:sldId id="1470" r:id="rId45"/>
    <p:sldId id="1471" r:id="rId46"/>
    <p:sldId id="1473" r:id="rId47"/>
    <p:sldId id="1472" r:id="rId48"/>
    <p:sldId id="1474" r:id="rId49"/>
    <p:sldId id="1400"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A4"/>
    <a:srgbClr val="0000FF"/>
    <a:srgbClr val="FFCCFF"/>
    <a:srgbClr val="66FF99"/>
    <a:srgbClr val="B8E08C"/>
    <a:srgbClr val="AE1221"/>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80" autoAdjust="0"/>
    <p:restoredTop sz="82869" autoAdjust="0"/>
  </p:normalViewPr>
  <p:slideViewPr>
    <p:cSldViewPr>
      <p:cViewPr>
        <p:scale>
          <a:sx n="60" d="100"/>
          <a:sy n="60" d="100"/>
        </p:scale>
        <p:origin x="-2248" y="-248"/>
      </p:cViewPr>
      <p:guideLst>
        <p:guide orient="horz" pos="2160"/>
        <p:guide pos="2880"/>
      </p:guideLst>
    </p:cSldViewPr>
  </p:slideViewPr>
  <p:outlineViewPr>
    <p:cViewPr>
      <p:scale>
        <a:sx n="33" d="100"/>
        <a:sy n="33" d="100"/>
      </p:scale>
      <p:origin x="0" y="3246"/>
    </p:cViewPr>
  </p:outlineViewPr>
  <p:notesTextViewPr>
    <p:cViewPr>
      <p:scale>
        <a:sx n="1" d="1"/>
        <a:sy n="1" d="1"/>
      </p:scale>
      <p:origin x="0" y="0"/>
    </p:cViewPr>
  </p:notesTextViewPr>
  <p:sorterViewPr>
    <p:cViewPr>
      <p:scale>
        <a:sx n="80" d="100"/>
        <a:sy n="80" d="100"/>
      </p:scale>
      <p:origin x="0" y="3300"/>
    </p:cViewPr>
  </p:sorterViewPr>
  <p:notesViewPr>
    <p:cSldViewPr>
      <p:cViewPr>
        <p:scale>
          <a:sx n="60" d="100"/>
          <a:sy n="60" d="100"/>
        </p:scale>
        <p:origin x="-2748" y="2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slide" Target="slides/slide41.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image" Target="../media/image26.emf"/><Relationship Id="rId2"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image" Target="../media/image26.emf"/><Relationship Id="rId2"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7.emf"/><Relationship Id="rId3"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CBA0846-EC1A-40DB-8F81-96AE9A64BBB3}" type="datetimeFigureOut">
              <a:rPr lang="en-US" smtClean="0"/>
              <a:t>1/13/20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CE0DA8-8A21-4DAB-8D09-F8325147C991}" type="slidenum">
              <a:rPr lang="en-US" smtClean="0"/>
              <a:t>‹#›</a:t>
            </a:fld>
            <a:endParaRPr lang="en-US"/>
          </a:p>
        </p:txBody>
      </p:sp>
    </p:spTree>
    <p:extLst>
      <p:ext uri="{BB962C8B-B14F-4D97-AF65-F5344CB8AC3E}">
        <p14:creationId xmlns:p14="http://schemas.microsoft.com/office/powerpoint/2010/main" val="4026689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1/13/20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a:t>
            </a:fld>
            <a:endParaRPr lang="en-US" dirty="0"/>
          </a:p>
        </p:txBody>
      </p:sp>
    </p:spTree>
    <p:extLst>
      <p:ext uri="{BB962C8B-B14F-4D97-AF65-F5344CB8AC3E}">
        <p14:creationId xmlns:p14="http://schemas.microsoft.com/office/powerpoint/2010/main" val="1362360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12</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number is the percent of the “typical” household’s total expenditure. </a:t>
            </a:r>
          </a:p>
          <a:p>
            <a:endParaRPr lang="en-US"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14</a:t>
            </a:fld>
            <a:endParaRPr lang="en-US"/>
          </a:p>
        </p:txBody>
      </p:sp>
    </p:spTree>
    <p:extLst>
      <p:ext uri="{BB962C8B-B14F-4D97-AF65-F5344CB8AC3E}">
        <p14:creationId xmlns:p14="http://schemas.microsoft.com/office/powerpoint/2010/main" val="349301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sz="1200"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15</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sz="1200"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16</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sz="1200"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17</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smtClean="0"/>
          </a:p>
          <a:p>
            <a:endParaRPr lang="en-US" altLang="en-US" dirty="0" smtClean="0">
              <a:latin typeface="Arial"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defRPr>
            </a:lvl1pPr>
            <a:lvl2pPr marL="742950" indent="-285750" algn="l" eaLnBrk="0" hangingPunct="0">
              <a:spcBef>
                <a:spcPct val="30000"/>
              </a:spcBef>
              <a:defRPr sz="1200">
                <a:solidFill>
                  <a:schemeClr val="tx1"/>
                </a:solidFill>
                <a:latin typeface="Arial" charset="0"/>
              </a:defRPr>
            </a:lvl2pPr>
            <a:lvl3pPr marL="1143000" indent="-228600" algn="l" eaLnBrk="0" hangingPunct="0">
              <a:spcBef>
                <a:spcPct val="30000"/>
              </a:spcBef>
              <a:defRPr sz="1200">
                <a:solidFill>
                  <a:schemeClr val="tx1"/>
                </a:solidFill>
                <a:latin typeface="Arial" charset="0"/>
              </a:defRPr>
            </a:lvl3pPr>
            <a:lvl4pPr marL="1600200" indent="-228600" algn="l" eaLnBrk="0" hangingPunct="0">
              <a:spcBef>
                <a:spcPct val="30000"/>
              </a:spcBef>
              <a:defRPr sz="1200">
                <a:solidFill>
                  <a:schemeClr val="tx1"/>
                </a:solidFill>
                <a:latin typeface="Arial" charset="0"/>
              </a:defRPr>
            </a:lvl4pPr>
            <a:lvl5pPr marL="2057400" indent="-228600" algn="l"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D55C9106-9F7E-41E6-9AE7-2B4FC4DFCCC8}" type="slidenum">
              <a:rPr lang="en-US" altLang="en-US" smtClean="0"/>
              <a:pPr algn="r" eaLnBrk="1" hangingPunct="1">
                <a:spcBef>
                  <a:spcPct val="0"/>
                </a:spcBef>
              </a:pPr>
              <a:t>18</a:t>
            </a:fld>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19</a:t>
            </a:fld>
            <a:endParaRPr lang="en-US"/>
          </a:p>
        </p:txBody>
      </p:sp>
    </p:spTree>
    <p:extLst>
      <p:ext uri="{BB962C8B-B14F-4D97-AF65-F5344CB8AC3E}">
        <p14:creationId xmlns:p14="http://schemas.microsoft.com/office/powerpoint/2010/main" val="943931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20</a:t>
            </a:fld>
            <a:endParaRPr lang="en-US"/>
          </a:p>
        </p:txBody>
      </p:sp>
    </p:spTree>
    <p:extLst>
      <p:ext uri="{BB962C8B-B14F-4D97-AF65-F5344CB8AC3E}">
        <p14:creationId xmlns:p14="http://schemas.microsoft.com/office/powerpoint/2010/main" val="2752104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the 1990s, it was estimated that the CPI’s bias cost taxpayers $1 trillion every 12 years in unnecessary COLAs in Social Security and government pension payments!!!</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21</a:t>
            </a:fld>
            <a:endParaRPr lang="en-US"/>
          </a:p>
        </p:txBody>
      </p:sp>
    </p:spTree>
    <p:extLst>
      <p:ext uri="{BB962C8B-B14F-4D97-AF65-F5344CB8AC3E}">
        <p14:creationId xmlns:p14="http://schemas.microsoft.com/office/powerpoint/2010/main" val="2717821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marR="0" lvl="0" indent="0" algn="l" fontAlgn="base">
              <a:lnSpc>
                <a:spcPct val="100000"/>
              </a:lnSpc>
            </a:pPr>
            <a:r>
              <a:rPr lang="en-US" sz="1000" u="none">
                <a:solidFill>
                  <a:srgbClr val="000000">
                    <a:alpha val="100000"/>
                  </a:srgbClr>
                </a:solidFill>
                <a:latin typeface="Calibri"/>
              </a:rPr>
              <a:t>Source:
            U.S. Bureau of Labor Statistics
Release:
            Consumer Price Index
Units: 
Index 1982-1984=100, Seasonally Adjusted
Frequency: 
          Monthly
The Consumer Price Index for All Urban Consumers: All Items (CPIAUCSL) is a measure of the average monthly change in the price for goods and services paid by urban consumers between any two time periods. It can also represent the buying habits of urban consumers. This particular index includes roughly 88 percent of the total population, accounting for wage earners, clerical workers, technical workers, self-employed, short-term workers, unemployed, retirees, and those not in the labor force.
The CPIs are based on prices for food, clothing, shelter, and fuels; transportation fares; service fees (e.g., water and sewer service); and sales taxes. Prices are collected monthly from about 4,000 housing units and approximately 26,000 retail establishments across 87 urban areas. To calculate the index, price changes are averaged with weights representing their importance in the spending of the particular group. The index measures price changes (as a percent change) from a predetermined reference date. In addition to the original unadjusted index distributed, the Bureau of Labor Statistics also releases a seasonally adjusted index. The unadjusted series reflects all factors that may influence a change in prices. However, it can be very useful to look at the seasonally adjusted CPI, which removes the effects of seasonal changes, such as weather, school year, production cycles, and holidays.
The CPI can be used to recognize periods of inflation and deflation. Significant increases in the CPI within a short time frame might indicate a period of inflation, and significant decreases in CPI within a short time frame might indicate a period of deflation. However, because the CPI includes volatile food and oil prices, it might not be a reliable measure of inflationary and deflationary periods. For a more accurate detection, the core CPI (CPILFESL) is often used. When using the CPI, please note that it is not applicable to all consumers and should not be used to determine relative living costs. Additionally, the CPI is a statistical measure vulnerable to sampling error since it is based on a sample of prices and not the complete average.
For more information on the consumer price indexes, see:  
Bureau of Economic Analysis. "CPI Detailed Report." 2013.  
Handbook of Methods  
Understanding the CPI: Frequently Asked Questions
U.S. Bureau of Labor Statistics,
                    Consumer Price Index for All Urban Consumers: All Items in U.S. City Average [CPIAUCSL],
                    retrieved from FRED,
                    Federal Reserve Bank of St. Louis;
                    https://fred.stlouisfed.org/series/CPIAUCSL,
                    January 13, 2020.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CPI measures the typical consumer’s cost of living; is the basis of cost of living adjustments (COLAs) in many contracts and in Social Security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a:t>
            </a:fld>
            <a:endParaRPr lang="en-US"/>
          </a:p>
        </p:txBody>
      </p:sp>
    </p:spTree>
    <p:extLst>
      <p:ext uri="{BB962C8B-B14F-4D97-AF65-F5344CB8AC3E}">
        <p14:creationId xmlns:p14="http://schemas.microsoft.com/office/powerpoint/2010/main" val="1874813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This figure shows the inflation rate</a:t>
            </a:r>
            <a:r>
              <a:rPr lang="en-US" sz="1200" kern="1200" dirty="0" smtClean="0">
                <a:solidFill>
                  <a:schemeClr val="tx1"/>
                </a:solidFill>
                <a:effectLst/>
                <a:latin typeface="Times New Roman" pitchFamily="18" charset="0"/>
                <a:ea typeface="+mn-ea"/>
                <a:cs typeface="Times New Roman" pitchFamily="18" charset="0"/>
              </a:rPr>
              <a:t>—</a:t>
            </a:r>
            <a:r>
              <a:rPr lang="en-US" dirty="0" smtClean="0"/>
              <a:t>the percentage change in the level of prices</a:t>
            </a:r>
            <a:r>
              <a:rPr lang="en-US" sz="1200" kern="1200" dirty="0" smtClean="0">
                <a:solidFill>
                  <a:schemeClr val="tx1"/>
                </a:solidFill>
                <a:effectLst/>
                <a:latin typeface="Times New Roman" pitchFamily="18" charset="0"/>
                <a:ea typeface="+mn-ea"/>
                <a:cs typeface="Times New Roman" pitchFamily="18" charset="0"/>
              </a:rPr>
              <a:t>—</a:t>
            </a:r>
            <a:r>
              <a:rPr lang="en-US" dirty="0" smtClean="0"/>
              <a:t>as measured by the GDP deflator and the Consumer Price Index. </a:t>
            </a:r>
          </a:p>
          <a:p>
            <a:pPr eaLnBrk="1" hangingPunct="1"/>
            <a:endParaRPr lang="en-US" dirty="0" smtClean="0"/>
          </a:p>
          <a:p>
            <a:pPr eaLnBrk="1" hangingPunct="1"/>
            <a:r>
              <a:rPr lang="en-US" dirty="0" smtClean="0"/>
              <a:t>Notice that the two measures of inflation generally move together.  There are a few years when they diverge a bit.  The reasons for this are on the next two slides. </a:t>
            </a:r>
          </a:p>
          <a:p>
            <a:pPr eaLnBrk="1" hangingPunct="1"/>
            <a:endParaRPr lang="en-US" dirty="0" smtClean="0"/>
          </a:p>
          <a:p>
            <a:pPr eaLnBrk="1" hangingPunct="1"/>
            <a:r>
              <a:rPr lang="en-US" dirty="0" smtClean="0"/>
              <a:t>Sources:</a:t>
            </a:r>
          </a:p>
          <a:p>
            <a:pPr eaLnBrk="1" hangingPunct="1"/>
            <a:r>
              <a:rPr lang="en-US" dirty="0" smtClean="0"/>
              <a:t>GDP deflator – Bureau of Economic Analysis, U.S. Dept. of Commerce</a:t>
            </a:r>
          </a:p>
          <a:p>
            <a:pPr eaLnBrk="1" hangingPunct="1"/>
            <a:r>
              <a:rPr lang="en-US" dirty="0" smtClean="0"/>
              <a:t>CPI – Bureau of Labor Statistics, U.S. Dept. of Labor</a:t>
            </a:r>
          </a:p>
          <a:p>
            <a:pPr eaLnBrk="1" hangingPunct="1"/>
            <a:r>
              <a:rPr lang="en-US" dirty="0" smtClean="0"/>
              <a:t>Both series are quarterly and the inflation rate is calculated as the percentage change from one year earlier.  The monthly CPI is aggregated into quarters by averaging monthly values.  </a:t>
            </a:r>
          </a:p>
          <a:p>
            <a:pPr eaLnBrk="1" hangingPunct="1"/>
            <a:endParaRPr lang="en-US" dirty="0" smtClean="0"/>
          </a:p>
          <a:p>
            <a:pPr eaLnBrk="1" hangingPunct="1"/>
            <a:r>
              <a:rPr lang="en-US" dirty="0" smtClean="0"/>
              <a:t>I used the series CPIAUCSL and GDPDEF (percentage change)</a:t>
            </a:r>
            <a:r>
              <a:rPr lang="en-US" baseline="0" dirty="0" smtClean="0"/>
              <a:t> </a:t>
            </a:r>
            <a:r>
              <a:rPr lang="en-US" dirty="0" smtClean="0"/>
              <a:t>from the Federal Reserve Bank of St. Louis “Fred” database:</a:t>
            </a:r>
          </a:p>
          <a:p>
            <a:pPr eaLnBrk="1" hangingPunct="1"/>
            <a:r>
              <a:rPr lang="en-US" dirty="0" smtClean="0"/>
              <a:t>http://research.stlouisfed.org/fred2/</a:t>
            </a:r>
          </a:p>
        </p:txBody>
      </p:sp>
      <p:sp>
        <p:nvSpPr>
          <p:cNvPr id="4" name="Slide Number Placeholder 3"/>
          <p:cNvSpPr>
            <a:spLocks noGrp="1"/>
          </p:cNvSpPr>
          <p:nvPr>
            <p:ph type="sldNum" sz="quarter" idx="10"/>
          </p:nvPr>
        </p:nvSpPr>
        <p:spPr/>
        <p:txBody>
          <a:bodyPr/>
          <a:lstStyle/>
          <a:p>
            <a:fld id="{2CAF6792-DBE1-4461-97FA-F85A7B48814E}" type="slidenum">
              <a:rPr lang="en-US" smtClean="0"/>
              <a:t>24</a:t>
            </a:fld>
            <a:endParaRPr lang="en-US"/>
          </a:p>
        </p:txBody>
      </p:sp>
    </p:spTree>
    <p:extLst>
      <p:ext uri="{BB962C8B-B14F-4D97-AF65-F5344CB8AC3E}">
        <p14:creationId xmlns:p14="http://schemas.microsoft.com/office/powerpoint/2010/main" val="1852132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marR="0" lvl="0" indent="0" algn="l" fontAlgn="base">
              <a:lnSpc>
                <a:spcPct val="100000"/>
              </a:lnSpc>
            </a:pPr>
            <a:r>
              <a:rPr lang="en-US" sz="1000" u="none" dirty="0" smtClean="0">
                <a:solidFill>
                  <a:srgbClr val="000000">
                    <a:alpha val="100000"/>
                  </a:srgbClr>
                </a:solidFill>
                <a:latin typeface="Calibri"/>
              </a:rPr>
              <a:t>World </a:t>
            </a:r>
            <a:r>
              <a:rPr lang="en-US" sz="1000" u="none" dirty="0">
                <a:solidFill>
                  <a:srgbClr val="000000">
                    <a:alpha val="100000"/>
                  </a:srgbClr>
                </a:solidFill>
                <a:latin typeface="Calibri"/>
              </a:rPr>
              <a:t>Bank
</a:t>
            </a:r>
            <a:r>
              <a:rPr lang="en-US" sz="1000" u="none" dirty="0" err="1">
                <a:solidFill>
                  <a:srgbClr val="000000">
                    <a:alpha val="100000"/>
                  </a:srgbClr>
                </a:solidFill>
                <a:latin typeface="Calibri"/>
              </a:rPr>
              <a:t>Release</a:t>
            </a:r>
            <a:r>
              <a:rPr lang="en-US" sz="1000" u="none" dirty="0" err="1" smtClean="0">
                <a:solidFill>
                  <a:srgbClr val="000000">
                    <a:alpha val="100000"/>
                  </a:srgbClr>
                </a:solidFill>
                <a:latin typeface="+mn-lt"/>
              </a:rPr>
              <a:t>:Source</a:t>
            </a:r>
            <a:r>
              <a:rPr lang="en-US" sz="1000" u="none" dirty="0" smtClean="0">
                <a:solidFill>
                  <a:srgbClr val="000000">
                    <a:alpha val="100000"/>
                  </a:srgbClr>
                </a:solidFill>
                <a:latin typeface="+mn-lt"/>
              </a:rPr>
              <a:t>:
 </a:t>
            </a:r>
            <a:r>
              <a:rPr lang="en-US" sz="1000" u="none" dirty="0">
                <a:solidFill>
                  <a:srgbClr val="000000">
                    <a:alpha val="100000"/>
                  </a:srgbClr>
                </a:solidFill>
                <a:latin typeface="Calibri"/>
              </a:rPr>
              <a:t>
            World Development Indicators
Units: 
Percent, Not Seasonally Adjusted
Frequency: 
          Annual
Inflation as measured by the consumer price index reflects the annual percentage change in the cost to the average consumer of acquiring a basket of goods and services that may be fixed or changed at specified intervals, such as yearly. The </a:t>
            </a:r>
            <a:r>
              <a:rPr lang="en-US" sz="1000" u="none" dirty="0" err="1">
                <a:solidFill>
                  <a:srgbClr val="000000">
                    <a:alpha val="100000"/>
                  </a:srgbClr>
                </a:solidFill>
                <a:latin typeface="Calibri"/>
              </a:rPr>
              <a:t>Laspeyres</a:t>
            </a:r>
            <a:r>
              <a:rPr lang="en-US" sz="1000" u="none" dirty="0">
                <a:solidFill>
                  <a:srgbClr val="000000">
                    <a:alpha val="100000"/>
                  </a:srgbClr>
                </a:solidFill>
                <a:latin typeface="Calibri"/>
              </a:rPr>
              <a:t> formula is generally </a:t>
            </a:r>
            <a:r>
              <a:rPr lang="en-US" sz="1000" u="none" dirty="0" err="1">
                <a:solidFill>
                  <a:srgbClr val="000000">
                    <a:alpha val="100000"/>
                  </a:srgbClr>
                </a:solidFill>
                <a:latin typeface="Calibri"/>
              </a:rPr>
              <a:t>used.International</a:t>
            </a:r>
            <a:r>
              <a:rPr lang="en-US" sz="1000" u="none" dirty="0">
                <a:solidFill>
                  <a:srgbClr val="000000">
                    <a:alpha val="100000"/>
                  </a:srgbClr>
                </a:solidFill>
                <a:latin typeface="Calibri"/>
              </a:rPr>
              <a:t> Monetary Fund, International Financial Statistics and data files.
World Bank,
                    Inflation, consumer prices for the United States [FPCPITOTLZGUSA],
                    retrieved from FRED,
                    Federal Reserve Bank of St. Louis;
                    https://</a:t>
            </a:r>
            <a:r>
              <a:rPr lang="en-US" sz="1000" u="none" dirty="0" err="1">
                <a:solidFill>
                  <a:srgbClr val="000000">
                    <a:alpha val="100000"/>
                  </a:srgbClr>
                </a:solidFill>
                <a:latin typeface="Calibri"/>
              </a:rPr>
              <a:t>fred.stlouisfed.org</a:t>
            </a:r>
            <a:r>
              <a:rPr lang="en-US" sz="1000" u="none" dirty="0">
                <a:solidFill>
                  <a:srgbClr val="000000">
                    <a:alpha val="100000"/>
                  </a:srgbClr>
                </a:solidFill>
                <a:latin typeface="Calibri"/>
              </a:rPr>
              <a:t>/series/FPCPITOTLZGUSA,
                    January 13, 2020.
Source:
            U.S. Bureau of Economic Analysis
Release:
            Gross Domestic Product
Units: 
Percent Change from Preceding Period, Not Seasonally Adjusted
Frequency: 
          Annual
BEA Account Code: A191RIFor more information about this series, please see http://</a:t>
            </a:r>
            <a:r>
              <a:rPr lang="en-US" sz="1000" u="none" dirty="0" err="1">
                <a:solidFill>
                  <a:srgbClr val="000000">
                    <a:alpha val="100000"/>
                  </a:srgbClr>
                </a:solidFill>
                <a:latin typeface="Calibri"/>
              </a:rPr>
              <a:t>www.bea.gov</a:t>
            </a:r>
            <a:r>
              <a:rPr lang="en-US" sz="1000" u="none" dirty="0">
                <a:solidFill>
                  <a:srgbClr val="000000">
                    <a:alpha val="100000"/>
                  </a:srgbClr>
                </a:solidFill>
                <a:latin typeface="Calibri"/>
              </a:rPr>
              <a:t>/national/.
U.S. Bureau of Economic Analysis,
                    Gross Domestic Product: Implicit Price Deflator [A191RI1A225NBEA],
                    retrieved from FRED,
                    Federal Reserve Bank of St. Louis;
                    https://</a:t>
            </a:r>
            <a:r>
              <a:rPr lang="en-US" sz="1000" u="none" dirty="0" err="1">
                <a:solidFill>
                  <a:srgbClr val="000000">
                    <a:alpha val="100000"/>
                  </a:srgbClr>
                </a:solidFill>
                <a:latin typeface="Calibri"/>
              </a:rPr>
              <a:t>fred.stlouisfed.org</a:t>
            </a:r>
            <a:r>
              <a:rPr lang="en-US" sz="1000" u="none" dirty="0">
                <a:solidFill>
                  <a:srgbClr val="000000">
                    <a:alpha val="100000"/>
                  </a:srgbClr>
                </a:solidFill>
                <a:latin typeface="Calibri"/>
              </a:rPr>
              <a:t>/series/A191RI1A225NBEA,
                    January 13, 2020.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26</a:t>
            </a:fld>
            <a:endParaRPr lang="en-US"/>
          </a:p>
        </p:txBody>
      </p:sp>
    </p:spTree>
    <p:extLst>
      <p:ext uri="{BB962C8B-B14F-4D97-AF65-F5344CB8AC3E}">
        <p14:creationId xmlns:p14="http://schemas.microsoft.com/office/powerpoint/2010/main" val="803527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27</a:t>
            </a:fld>
            <a:endParaRPr lang="en-US"/>
          </a:p>
        </p:txBody>
      </p:sp>
    </p:spTree>
    <p:extLst>
      <p:ext uri="{BB962C8B-B14F-4D97-AF65-F5344CB8AC3E}">
        <p14:creationId xmlns:p14="http://schemas.microsoft.com/office/powerpoint/2010/main" val="69629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28</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smtClean="0"/>
              <a:t>Explanations:</a:t>
            </a:r>
          </a:p>
          <a:p>
            <a:pPr eaLnBrk="1" hangingPunct="1"/>
            <a:endParaRPr lang="en-US" sz="1200" dirty="0" smtClean="0"/>
          </a:p>
          <a:p>
            <a:pPr eaLnBrk="1" hangingPunct="1"/>
            <a:r>
              <a:rPr lang="en-US" sz="1200" dirty="0" smtClean="0"/>
              <a:t>A. </a:t>
            </a:r>
            <a:r>
              <a:rPr lang="en-US" sz="1200" dirty="0" err="1" smtClean="0"/>
              <a:t>Frappuccinos</a:t>
            </a:r>
            <a:r>
              <a:rPr lang="en-US" sz="1200" dirty="0" smtClean="0"/>
              <a:t> are produced in the U.S., so their prices are part of the GDP deflator.  They are purchased by consumers, so their prices are part of the CPI.  Hence, an increase in the price of </a:t>
            </a:r>
            <a:r>
              <a:rPr lang="en-US" sz="1200" dirty="0" err="1" smtClean="0"/>
              <a:t>Frappuccinos</a:t>
            </a:r>
            <a:r>
              <a:rPr lang="en-US" sz="1200" dirty="0" smtClean="0"/>
              <a:t> causes both the CPI and GDP deflator to increase.  </a:t>
            </a:r>
          </a:p>
          <a:p>
            <a:pPr eaLnBrk="1" hangingPunct="1"/>
            <a:endParaRPr lang="en-US" sz="1200" dirty="0" smtClean="0"/>
          </a:p>
          <a:p>
            <a:pPr eaLnBrk="1" hangingPunct="1"/>
            <a:r>
              <a:rPr lang="en-US" sz="1200" dirty="0" smtClean="0"/>
              <a:t>B. Since the tractors are produced here in the U.S., the price increase causes the GDP deflator to rise.  However, industrial tractors are a capital good, not a consumer good, so the CPI is unaffected.  </a:t>
            </a:r>
          </a:p>
          <a:p>
            <a:pPr eaLnBrk="1" hangingPunct="1"/>
            <a:endParaRPr lang="en-US" sz="1200" dirty="0" smtClean="0"/>
          </a:p>
          <a:p>
            <a:pPr marL="228600" indent="-228600" eaLnBrk="1" hangingPunct="1">
              <a:buAutoNum type="alphaUcPeriod" startAt="3"/>
            </a:pPr>
            <a:r>
              <a:rPr lang="en-US" sz="1200" dirty="0" smtClean="0"/>
              <a:t>Italian jeans appear in the U.S. consumer’s shopping basket, and hence the increase in their price causes the CPI to rise.  However, the GDP deflator is unchanged because it only includes prices of domestically produced goods and excludes the prices of imports.</a:t>
            </a:r>
          </a:p>
          <a:p>
            <a:pPr marL="0" indent="0" eaLnBrk="1" hangingPunct="1">
              <a:buNone/>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29</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30</a:t>
            </a:fld>
            <a:endParaRPr lang="en-US"/>
          </a:p>
        </p:txBody>
      </p:sp>
    </p:spTree>
    <p:extLst>
      <p:ext uri="{BB962C8B-B14F-4D97-AF65-F5344CB8AC3E}">
        <p14:creationId xmlns:p14="http://schemas.microsoft.com/office/powerpoint/2010/main" val="1504716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31</a:t>
            </a:fld>
            <a:endParaRPr lang="en-US"/>
          </a:p>
        </p:txBody>
      </p:sp>
    </p:spTree>
    <p:extLst>
      <p:ext uri="{BB962C8B-B14F-4D97-AF65-F5344CB8AC3E}">
        <p14:creationId xmlns:p14="http://schemas.microsoft.com/office/powerpoint/2010/main" val="1504716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Note:  the ratio of price levels = 234.6/30.9 = 7.6.  This means that the cost of living has increased by a factor of 7.6.  We multiply this factor by the 1963 wage figure to convert the latter into “today’s dollars.”  </a:t>
            </a:r>
          </a:p>
          <a:p>
            <a:pPr eaLnBrk="1" hangingPunct="1"/>
            <a:endParaRPr lang="en-US" dirty="0" smtClean="0"/>
          </a:p>
          <a:p>
            <a:pPr eaLnBrk="1" hangingPunct="1"/>
            <a:r>
              <a:rPr lang="en-US" dirty="0" smtClean="0"/>
              <a:t>Interpreting the result:  The $1.25 minimum wage in December 1963 could have purchased $9.49 worth of goods and services if prices in 1963 were the same as they were in December 2013.  </a:t>
            </a:r>
          </a:p>
          <a:p>
            <a:pPr eaLnBrk="1" hangingPunct="1"/>
            <a:endParaRPr lang="en-US" dirty="0" smtClean="0"/>
          </a:p>
          <a:p>
            <a:pPr eaLnBrk="1" hangingPunct="1"/>
            <a:r>
              <a:rPr lang="en-US" dirty="0" smtClean="0"/>
              <a:t>Source of data:  Bureau of Labor Statistics, www.bls.gov</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32</a:t>
            </a:fld>
            <a:endParaRPr lang="en-US"/>
          </a:p>
        </p:txBody>
      </p:sp>
    </p:spTree>
    <p:extLst>
      <p:ext uri="{BB962C8B-B14F-4D97-AF65-F5344CB8AC3E}">
        <p14:creationId xmlns:p14="http://schemas.microsoft.com/office/powerpoint/2010/main" val="3156676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DISCLAIMER:  The material on this slide is not supported with test bank or study guide questions.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33</a:t>
            </a:fld>
            <a:endParaRPr lang="en-US"/>
          </a:p>
        </p:txBody>
      </p:sp>
    </p:spTree>
    <p:extLst>
      <p:ext uri="{BB962C8B-B14F-4D97-AF65-F5344CB8AC3E}">
        <p14:creationId xmlns:p14="http://schemas.microsoft.com/office/powerpoint/2010/main" val="3608396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a:t>
            </a:fld>
            <a:endParaRPr lang="en-US"/>
          </a:p>
        </p:txBody>
      </p:sp>
    </p:spTree>
    <p:extLst>
      <p:ext uri="{BB962C8B-B14F-4D97-AF65-F5344CB8AC3E}">
        <p14:creationId xmlns:p14="http://schemas.microsoft.com/office/powerpoint/2010/main" val="2704711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7D8B557-B3DD-446A-97D8-AA0F3B1E8A04}" type="slidenum">
              <a:rPr lang="en-US" smtClean="0">
                <a:solidFill>
                  <a:srgbClr val="000000"/>
                </a:solidFill>
              </a:rPr>
              <a:pPr eaLnBrk="1" hangingPunct="1"/>
              <a:t>34</a:t>
            </a:fld>
            <a:endParaRPr lang="en-US"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DISCLAIMER:  The material on this slide is not supported with test bank or study guide questions.  </a:t>
            </a:r>
          </a:p>
          <a:p>
            <a:pPr eaLnBrk="1" hangingPunct="1"/>
            <a:endParaRPr lang="en-US" dirty="0" smtClean="0"/>
          </a:p>
          <a:p>
            <a:pPr eaLnBrk="1" hangingPunct="1"/>
            <a:r>
              <a:rPr lang="en-US" dirty="0" smtClean="0"/>
              <a:t>The </a:t>
            </a:r>
            <a:r>
              <a:rPr lang="en-US" dirty="0" err="1" smtClean="0"/>
              <a:t>sawtooth</a:t>
            </a:r>
            <a:r>
              <a:rPr lang="en-US" dirty="0" smtClean="0"/>
              <a:t> pattern of the real minimum wage series arises because the nominal minimum wage is raised, then remains constant until it’s raised again.  During the time between minimum wage hikes, inflation erodes the purchasing power of the minimum wage.  </a:t>
            </a:r>
          </a:p>
          <a:p>
            <a:pPr eaLnBrk="1" hangingPunct="1"/>
            <a:endParaRPr lang="en-US" dirty="0" smtClean="0"/>
          </a:p>
          <a:p>
            <a:pPr eaLnBrk="1" hangingPunct="1"/>
            <a:r>
              <a:rPr lang="en-US" dirty="0" smtClean="0"/>
              <a:t>The long-run trend in the real minimum wage:</a:t>
            </a:r>
          </a:p>
          <a:p>
            <a:pPr eaLnBrk="1" hangingPunct="1"/>
            <a:r>
              <a:rPr lang="en-US" dirty="0" smtClean="0"/>
              <a:t>Rising during the 1960s, then begins a long, slow fall from the 1970s to the mid-2000s.  A series of increases in the late 2000s lift the real minimum wage.  But, as of December 2010, the real minimum wage is still lower than it was in the 1960s to the early 1980s.  </a:t>
            </a:r>
          </a:p>
          <a:p>
            <a:pPr eaLnBrk="1" hangingPunct="1"/>
            <a:endParaRPr lang="en-US" dirty="0" smtClean="0"/>
          </a:p>
          <a:p>
            <a:pPr eaLnBrk="1" hangingPunct="1"/>
            <a:r>
              <a:rPr lang="en-US" dirty="0" smtClean="0"/>
              <a:t>Source of minimum wage data:</a:t>
            </a:r>
          </a:p>
          <a:p>
            <a:pPr eaLnBrk="1" hangingPunct="1"/>
            <a:r>
              <a:rPr lang="en-US" dirty="0" smtClean="0"/>
              <a:t>http://www.dol.gov/whd/minwage/chart.htm</a:t>
            </a:r>
          </a:p>
          <a:p>
            <a:pPr eaLnBrk="1" hangingPunct="1"/>
            <a:endParaRPr lang="en-US" dirty="0" smtClean="0"/>
          </a:p>
          <a:p>
            <a:pPr eaLnBrk="1" hangingPunct="1"/>
            <a:r>
              <a:rPr lang="en-US" dirty="0" smtClean="0"/>
              <a:t>Source of CPI data:</a:t>
            </a:r>
          </a:p>
          <a:p>
            <a:pPr eaLnBrk="1" hangingPunct="1"/>
            <a:r>
              <a:rPr lang="en-US" dirty="0" smtClean="0"/>
              <a:t>http://www.bls.gov, </a:t>
            </a:r>
          </a:p>
          <a:p>
            <a:pPr eaLnBrk="1" hangingPunct="1"/>
            <a:r>
              <a:rPr lang="en-US" dirty="0" smtClean="0"/>
              <a:t>retrieved from FRED</a:t>
            </a:r>
          </a:p>
          <a:p>
            <a:endParaRPr lang="en-US" dirty="0" smtClean="0"/>
          </a:p>
          <a:p>
            <a:pPr eaLnBrk="1" hangingPunct="1"/>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smtClean="0"/>
              <a:t>Sources:</a:t>
            </a:r>
          </a:p>
          <a:p>
            <a:pPr eaLnBrk="1" hangingPunct="1"/>
            <a:r>
              <a:rPr lang="en-US" sz="1200" dirty="0" smtClean="0"/>
              <a:t>Tuition data from Table 4a of</a:t>
            </a:r>
          </a:p>
          <a:p>
            <a:pPr eaLnBrk="1" hangingPunct="1"/>
            <a:r>
              <a:rPr lang="en-US" sz="1200" dirty="0" smtClean="0"/>
              <a:t>http://trends.collegeboard.org/college_pricing/</a:t>
            </a:r>
          </a:p>
          <a:p>
            <a:pPr eaLnBrk="1" hangingPunct="1"/>
            <a:r>
              <a:rPr lang="en-US" sz="1200" dirty="0" smtClean="0"/>
              <a:t>CPI data from</a:t>
            </a:r>
            <a:br>
              <a:rPr lang="en-US" sz="1200" dirty="0" smtClean="0"/>
            </a:br>
            <a:r>
              <a:rPr lang="en-US" sz="1200" dirty="0" smtClean="0"/>
              <a:t>http://bls.gov</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35</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smtClean="0"/>
              <a:t>If prices in 1990 were as high as they were in 2015, the average private 4-year college would have cost $16,986, the average public 4-year school would have cost $3,470, and the average public 2-year college would have cost $1,648.</a:t>
            </a:r>
            <a:r>
              <a:rPr lang="en-US" sz="1200" baseline="0" dirty="0" smtClean="0"/>
              <a:t>  </a:t>
            </a:r>
          </a:p>
          <a:p>
            <a:pPr eaLnBrk="1" hangingPunct="1"/>
            <a:endParaRPr lang="en-US" sz="1200" baseline="0" dirty="0" smtClean="0"/>
          </a:p>
          <a:p>
            <a:pPr eaLnBrk="1" hangingPunct="1"/>
            <a:r>
              <a:rPr lang="en-US" sz="1200" baseline="0" dirty="0" smtClean="0"/>
              <a:t>The category with the largest real increase is public 4-year colleges and universities. </a:t>
            </a:r>
            <a:endParaRPr lang="en-US" sz="1200" dirty="0" smtClean="0"/>
          </a:p>
          <a:p>
            <a:pPr eaLnBrk="1" hangingPunct="1"/>
            <a:endParaRPr lang="en-US" sz="1200" dirty="0" smtClean="0"/>
          </a:p>
          <a:p>
            <a:pPr eaLnBrk="1" hangingPunct="1"/>
            <a:r>
              <a:rPr lang="en-US" sz="1200" dirty="0" smtClean="0"/>
              <a:t>Sources:</a:t>
            </a:r>
          </a:p>
          <a:p>
            <a:pPr eaLnBrk="1" hangingPunct="1"/>
            <a:r>
              <a:rPr lang="en-US" sz="1200" dirty="0" smtClean="0"/>
              <a:t>http://trends.collegeboard.org/college_pricing/</a:t>
            </a:r>
          </a:p>
          <a:p>
            <a:pPr eaLnBrk="1" hangingPunct="1"/>
            <a:r>
              <a:rPr lang="en-US" sz="1200" dirty="0" smtClean="0"/>
              <a:t>http://bls.gov</a:t>
            </a:r>
          </a:p>
          <a:p>
            <a:pPr eaLnBrk="1" hangingPunct="1"/>
            <a:endParaRPr lang="en-US" sz="1200" dirty="0" smtClean="0"/>
          </a:p>
          <a:p>
            <a:endParaRPr lang="en-US" sz="1200"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36</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37</a:t>
            </a:fld>
            <a:endParaRPr lang="en-US"/>
          </a:p>
        </p:txBody>
      </p:sp>
    </p:spTree>
    <p:extLst>
      <p:ext uri="{BB962C8B-B14F-4D97-AF65-F5344CB8AC3E}">
        <p14:creationId xmlns:p14="http://schemas.microsoft.com/office/powerpoint/2010/main" val="3867573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38</a:t>
            </a:fld>
            <a:endParaRPr lang="en-US"/>
          </a:p>
        </p:txBody>
      </p:sp>
    </p:spTree>
    <p:extLst>
      <p:ext uri="{BB962C8B-B14F-4D97-AF65-F5344CB8AC3E}">
        <p14:creationId xmlns:p14="http://schemas.microsoft.com/office/powerpoint/2010/main" val="4217241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39</a:t>
            </a:fld>
            <a:endParaRPr lang="en-US"/>
          </a:p>
        </p:txBody>
      </p:sp>
    </p:spTree>
    <p:extLst>
      <p:ext uri="{BB962C8B-B14F-4D97-AF65-F5344CB8AC3E}">
        <p14:creationId xmlns:p14="http://schemas.microsoft.com/office/powerpoint/2010/main" val="3303546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smtClean="0"/>
          </a:p>
          <a:p>
            <a:pPr eaLnBrk="1" hangingPunct="1"/>
            <a:r>
              <a:rPr lang="en-US" dirty="0" smtClean="0"/>
              <a:t>The nominal interest rate is the rate on a three-month Treasury Bill.  The real interest rate is this rate minus the inflation rate as measured by the percentage change in the CPI.  </a:t>
            </a:r>
          </a:p>
          <a:p>
            <a:pPr eaLnBrk="1" hangingPunct="1"/>
            <a:endParaRPr lang="en-US" dirty="0" smtClean="0"/>
          </a:p>
          <a:p>
            <a:pPr eaLnBrk="1" hangingPunct="1"/>
            <a:r>
              <a:rPr lang="en-US" dirty="0" smtClean="0"/>
              <a:t>Notice that the nominal and real interest rates often do not move together, due to variation in the inflation rate.  </a:t>
            </a:r>
          </a:p>
          <a:p>
            <a:pPr eaLnBrk="1" hangingPunct="1"/>
            <a:endParaRPr lang="en-US" dirty="0" smtClean="0"/>
          </a:p>
          <a:p>
            <a:pPr eaLnBrk="1" hangingPunct="1"/>
            <a:r>
              <a:rPr lang="en-US" dirty="0" smtClean="0"/>
              <a:t>Sources:</a:t>
            </a:r>
          </a:p>
          <a:p>
            <a:pPr eaLnBrk="1" hangingPunct="1"/>
            <a:r>
              <a:rPr lang="en-US" dirty="0" smtClean="0"/>
              <a:t>CPI – Bureau of Labor Statistics </a:t>
            </a:r>
            <a:r>
              <a:rPr lang="en-US" b="0" dirty="0" smtClean="0"/>
              <a:t>(</a:t>
            </a:r>
            <a:r>
              <a:rPr lang="en-US" sz="1200" b="0" i="0" kern="1200" dirty="0" smtClean="0">
                <a:solidFill>
                  <a:schemeClr val="tx1"/>
                </a:solidFill>
                <a:effectLst/>
                <a:latin typeface="+mn-lt"/>
                <a:ea typeface="+mn-ea"/>
                <a:cs typeface="+mn-cs"/>
              </a:rPr>
              <a:t>CPIAUCSL)</a:t>
            </a:r>
            <a:endParaRPr lang="en-US" b="0" dirty="0" smtClean="0"/>
          </a:p>
          <a:p>
            <a:pPr eaLnBrk="1" hangingPunct="1"/>
            <a:r>
              <a:rPr lang="en-US" dirty="0" smtClean="0"/>
              <a:t>Treasury bill rate – Board of Governors of the Federal Reserve System. (DBT3)</a:t>
            </a:r>
          </a:p>
          <a:p>
            <a:pPr eaLnBrk="1" hangingPunct="1"/>
            <a:r>
              <a:rPr lang="en-US" dirty="0" smtClean="0"/>
              <a:t>I obtained both from the Federal Reserve Bank of St. Louis “Fred” database:</a:t>
            </a:r>
          </a:p>
          <a:p>
            <a:pPr eaLnBrk="1" hangingPunct="1"/>
            <a:r>
              <a:rPr lang="en-US" dirty="0" smtClean="0"/>
              <a:t>http://research.stlouisfed.org/fred2/</a:t>
            </a: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40</a:t>
            </a:fld>
            <a:endParaRPr lang="en-US"/>
          </a:p>
        </p:txBody>
      </p:sp>
    </p:spTree>
    <p:extLst>
      <p:ext uri="{BB962C8B-B14F-4D97-AF65-F5344CB8AC3E}">
        <p14:creationId xmlns:p14="http://schemas.microsoft.com/office/powerpoint/2010/main" val="4206992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41</a:t>
            </a:fld>
            <a:endParaRPr lang="en-US"/>
          </a:p>
        </p:txBody>
      </p:sp>
    </p:spTree>
    <p:extLst>
      <p:ext uri="{BB962C8B-B14F-4D97-AF65-F5344CB8AC3E}">
        <p14:creationId xmlns:p14="http://schemas.microsoft.com/office/powerpoint/2010/main" val="370661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year = benchmark</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5</a:t>
            </a:fld>
            <a:endParaRPr lang="en-US"/>
          </a:p>
        </p:txBody>
      </p:sp>
    </p:spTree>
    <p:extLst>
      <p:ext uri="{BB962C8B-B14F-4D97-AF65-F5344CB8AC3E}">
        <p14:creationId xmlns:p14="http://schemas.microsoft.com/office/powerpoint/2010/main" val="691746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DD29D13-9F65-469B-9B0E-65E4F4CA015C}" type="slidenum">
              <a:rPr lang="en-US" smtClean="0"/>
              <a:pPr eaLnBrk="1" hangingPunct="1"/>
              <a:t>7</a:t>
            </a:fld>
            <a:endParaRPr lang="en-US" smtClean="0"/>
          </a:p>
        </p:txBody>
      </p:sp>
      <p:sp>
        <p:nvSpPr>
          <p:cNvPr id="481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ED999905-E92D-41CC-8CC8-59C3D7AAF36D}" type="slidenum">
              <a:rPr lang="en-US" sz="1200">
                <a:cs typeface="Arial" charset="0"/>
              </a:rPr>
              <a:pPr algn="r" eaLnBrk="1" hangingPunct="1"/>
              <a:t>7</a:t>
            </a:fld>
            <a:endParaRPr lang="en-US" sz="1200">
              <a:cs typeface="Arial" charset="0"/>
            </a:endParaRPr>
          </a:p>
        </p:txBody>
      </p:sp>
      <p:sp>
        <p:nvSpPr>
          <p:cNvPr id="48132" name="Rectangle 2"/>
          <p:cNvSpPr>
            <a:spLocks noGrp="1" noRot="1" noChangeAspect="1" noChangeArrowheads="1" noTextEdit="1"/>
          </p:cNvSpPr>
          <p:nvPr>
            <p:ph type="sldImg"/>
          </p:nvPr>
        </p:nvSpPr>
        <p:spPr>
          <a:ln/>
        </p:spPr>
      </p:sp>
      <p:sp>
        <p:nvSpPr>
          <p:cNvPr id="481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8</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9</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10</a:t>
            </a:fld>
            <a:endParaRPr lang="en-US"/>
          </a:p>
        </p:txBody>
      </p:sp>
    </p:spTree>
    <p:extLst>
      <p:ext uri="{BB962C8B-B14F-4D97-AF65-F5344CB8AC3E}">
        <p14:creationId xmlns:p14="http://schemas.microsoft.com/office/powerpoint/2010/main" val="3222789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11</a:t>
            </a:fld>
            <a:endParaRPr lang="en-US"/>
          </a:p>
        </p:txBody>
      </p:sp>
    </p:spTree>
    <p:extLst>
      <p:ext uri="{BB962C8B-B14F-4D97-AF65-F5344CB8AC3E}">
        <p14:creationId xmlns:p14="http://schemas.microsoft.com/office/powerpoint/2010/main" val="3222789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smtClean="0">
                <a:solidFill>
                  <a:srgbClr val="000000"/>
                </a:solidFill>
              </a:rPr>
              <a:t>Premium PowerPoint Slides by: </a:t>
            </a:r>
          </a:p>
          <a:p>
            <a:pPr algn="ctr" eaLnBrk="1" fontAlgn="base" hangingPunct="1">
              <a:lnSpc>
                <a:spcPct val="80000"/>
              </a:lnSpc>
              <a:spcBef>
                <a:spcPct val="20000"/>
              </a:spcBef>
              <a:spcAft>
                <a:spcPct val="0"/>
              </a:spcAft>
              <a:defRPr/>
            </a:pPr>
            <a:r>
              <a:rPr lang="en-US" altLang="en-US" sz="1400" dirty="0" smtClean="0">
                <a:solidFill>
                  <a:srgbClr val="000000"/>
                </a:solidFill>
              </a:rPr>
              <a:t>V.  </a:t>
            </a:r>
            <a:r>
              <a:rPr lang="en-US" altLang="en-US" sz="1400" dirty="0" err="1" smtClean="0">
                <a:solidFill>
                  <a:srgbClr val="000000"/>
                </a:solidFill>
              </a:rPr>
              <a:t>Andreea</a:t>
            </a:r>
            <a:r>
              <a:rPr lang="en-US" altLang="en-US" sz="1400" dirty="0" smtClean="0">
                <a:solidFill>
                  <a:srgbClr val="000000"/>
                </a:solidFill>
              </a:rPr>
              <a:t>  CHIRITESCU</a:t>
            </a:r>
          </a:p>
          <a:p>
            <a:pPr algn="ctr" eaLnBrk="1" fontAlgn="base" hangingPunct="1">
              <a:lnSpc>
                <a:spcPct val="80000"/>
              </a:lnSpc>
              <a:spcBef>
                <a:spcPct val="20000"/>
              </a:spcBef>
              <a:spcAft>
                <a:spcPct val="0"/>
              </a:spcAft>
              <a:defRPr/>
            </a:pPr>
            <a:r>
              <a:rPr lang="en-US" altLang="en-US" sz="1400" dirty="0" smtClean="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smtClean="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7" name="Footer Placeholder 4"/>
          <p:cNvSpPr>
            <a:spLocks noGrp="1"/>
          </p:cNvSpPr>
          <p:nvPr>
            <p:ph type="ftr" sz="quarter" idx="15"/>
          </p:nvPr>
        </p:nvSpPr>
        <p:spPr/>
        <p:txBody>
          <a:bodyPr/>
          <a:lstStyle>
            <a:lvl1pPr>
              <a:defRPr/>
            </a:lvl1pPr>
          </a:lstStyle>
          <a:p>
            <a:pPr>
              <a:defRPr/>
            </a:pPr>
            <a:r>
              <a:rPr lang="en-US" dirty="0" smtClean="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FFFFFF"/>
              </a:solidFill>
            </a:endParaRP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smtClean="0"/>
              <a:t>CHAPTER</a:t>
            </a:r>
          </a:p>
          <a:p>
            <a:pPr lvl="0"/>
            <a:r>
              <a:rPr lang="en-US" dirty="0" smtClean="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smtClean="0">
                <a:solidFill>
                  <a:schemeClr val="bg1"/>
                </a:solidFill>
                <a:latin typeface="+mj-lt"/>
                <a:cs typeface="Times New Roman" panose="02020603050405020304" pitchFamily="18" charset="0"/>
              </a:rPr>
              <a:t>N. GREGORY MANKIW</a:t>
            </a:r>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smtClean="0">
                <a:solidFill>
                  <a:schemeClr val="tx1">
                    <a:lumMod val="50000"/>
                    <a:lumOff val="50000"/>
                  </a:schemeClr>
                </a:solidFill>
                <a:latin typeface="Times New Roman" panose="02020603050405020304" pitchFamily="18" charset="0"/>
                <a:cs typeface="Times New Roman" panose="02020603050405020304" pitchFamily="18" charset="0"/>
              </a:rPr>
              <a:t>PRINCIPLES OF</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5400" dirty="0" smtClean="0">
                <a:latin typeface="+mj-lt"/>
              </a:rPr>
              <a:t>ECONOMICS</a:t>
            </a:r>
            <a:r>
              <a:rPr lang="en-US" dirty="0" smtClean="0"/>
              <a:t/>
            </a:r>
            <a:br>
              <a:rPr lang="en-US" dirty="0" smtClean="0"/>
            </a:br>
            <a:r>
              <a:rPr lang="en-US" sz="28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Eighth Edition </a:t>
            </a:r>
            <a:endParaRPr lang="en-US" dirty="0"/>
          </a:p>
        </p:txBody>
      </p:sp>
    </p:spTree>
    <p:extLst>
      <p:ext uri="{BB962C8B-B14F-4D97-AF65-F5344CB8AC3E}">
        <p14:creationId xmlns:p14="http://schemas.microsoft.com/office/powerpoint/2010/main" val="86823768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a:p>
            <a:pPr lvl="0"/>
            <a:r>
              <a:rPr lang="en-US" dirty="0" smtClean="0"/>
              <a:t>Picture comment </a:t>
            </a:r>
            <a:endParaRPr lang="en-US" dirty="0"/>
          </a:p>
        </p:txBody>
      </p:sp>
    </p:spTree>
    <p:extLst>
      <p:ext uri="{BB962C8B-B14F-4D97-AF65-F5344CB8AC3E}">
        <p14:creationId xmlns:p14="http://schemas.microsoft.com/office/powerpoint/2010/main" val="27886019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642464638"/>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4" name="Footer Placeholder 3"/>
          <p:cNvSpPr>
            <a:spLocks noGrp="1"/>
          </p:cNvSpPr>
          <p:nvPr>
            <p:ph type="ftr" sz="quarter" idx="11"/>
          </p:nvPr>
        </p:nvSpPr>
        <p:spPr/>
        <p:txBody>
          <a:body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smtClean="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Tree>
    <p:extLst>
      <p:ext uri="{BB962C8B-B14F-4D97-AF65-F5344CB8AC3E}">
        <p14:creationId xmlns:p14="http://schemas.microsoft.com/office/powerpoint/2010/main" val="3695449498"/>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50371975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318641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0467275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a:p>
            <a:pPr lvl="0"/>
            <a:r>
              <a:rPr lang="en-US" dirty="0" smtClean="0"/>
              <a:t>Picture comment </a:t>
            </a:r>
            <a:endParaRPr lang="en-US" dirty="0"/>
          </a:p>
        </p:txBody>
      </p:sp>
    </p:spTree>
    <p:extLst>
      <p:ext uri="{BB962C8B-B14F-4D97-AF65-F5344CB8AC3E}">
        <p14:creationId xmlns:p14="http://schemas.microsoft.com/office/powerpoint/2010/main" val="260046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77813" y="1025525"/>
            <a:ext cx="8588375" cy="1793875"/>
          </a:xfrm>
        </p:spPr>
        <p:txBody>
          <a:bodyPr/>
          <a:lstStyle>
            <a:lvl1pPr>
              <a:defRPr>
                <a:solidFill>
                  <a:srgbClr val="005EA4"/>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304800" y="2895600"/>
            <a:ext cx="8686800" cy="3276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34704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smtClean="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9975777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30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smtClean="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1888495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675696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theme" Target="../theme/theme3.xml"/><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1.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Footer Placeholder 2"/>
          <p:cNvSpPr>
            <a:spLocks noGrp="1"/>
          </p:cNvSpPr>
          <p:nvPr>
            <p:ph type="ftr" sz="quarter" idx="3"/>
          </p:nvPr>
        </p:nvSpPr>
        <p:spPr>
          <a:xfrm>
            <a:off x="0" y="6400800"/>
            <a:ext cx="8540750" cy="457200"/>
          </a:xfrm>
          <a:prstGeom prst="rect">
            <a:avLst/>
          </a:prstGeom>
          <a:noFill/>
        </p:spPr>
        <p:txBody>
          <a:bodyPr vert="horz" lIns="91440" tIns="45720" rIns="91440" bIns="45720" rtlCol="0" anchor="ctr"/>
          <a:lstStyle>
            <a:lvl1pPr algn="l">
              <a:buNone/>
              <a:defRPr sz="1000">
                <a:solidFill>
                  <a:schemeClr val="bg1"/>
                </a:solidFill>
                <a:cs typeface="Arial" pitchFamily="34" charset="0"/>
              </a:defRPr>
            </a:lvl1pPr>
          </a:lstStyle>
          <a:p>
            <a:pPr fontAlgn="base">
              <a:spcAft>
                <a:spcPct val="0"/>
              </a:spcAft>
              <a:defRPr/>
            </a:pPr>
            <a:r>
              <a:rPr lang="en-US" dirty="0" smtClean="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FFFFFF"/>
              </a:solidFill>
            </a:endParaRP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timing>
    <p:tnLst>
      <p:par>
        <p:cTn xmlns:p14="http://schemas.microsoft.com/office/powerpoint/2010/main" id="1" dur="indefinite" restart="never" nodeType="tmRoot"/>
      </p:par>
    </p:tnLst>
  </p:timing>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smtClean="0"/>
              <a:t>Name </a:t>
            </a:r>
            <a:r>
              <a:rPr lang="en-US" altLang="en-US" dirty="0" err="1" smtClean="0"/>
              <a:t>fgchmvb</a:t>
            </a:r>
            <a:r>
              <a:rPr lang="en-US" altLang="en-US" dirty="0" smtClean="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text </a:t>
            </a:r>
            <a:r>
              <a:rPr lang="en-US" altLang="en-US" dirty="0" err="1" smtClean="0"/>
              <a:t>stClick</a:t>
            </a:r>
            <a:r>
              <a:rPr lang="en-US" altLang="en-US" dirty="0" smtClean="0"/>
              <a:t> to edit Master </a:t>
            </a:r>
            <a:r>
              <a:rPr lang="en-US" altLang="en-US" dirty="0" err="1" smtClean="0"/>
              <a:t>yles</a:t>
            </a:r>
            <a:endParaRPr lang="en-US" altLang="en-US" dirty="0" smtClean="0"/>
          </a:p>
          <a:p>
            <a:pPr lvl="1"/>
            <a:r>
              <a:rPr lang="en-US" altLang="en-US" dirty="0" smtClean="0"/>
              <a:t>Second level</a:t>
            </a:r>
          </a:p>
          <a:p>
            <a:pPr lvl="2"/>
            <a:r>
              <a:rPr lang="en-US" altLang="en-US" dirty="0" err="1" smtClean="0"/>
              <a:t>Thirdlevel</a:t>
            </a:r>
            <a:endParaRPr lang="en-US" altLang="en-US" dirty="0" smtClean="0"/>
          </a:p>
          <a:p>
            <a:pPr lvl="2"/>
            <a:r>
              <a:rPr lang="en-US" altLang="en-US" dirty="0" smtClean="0"/>
              <a:t> Fourth level</a:t>
            </a:r>
          </a:p>
          <a:p>
            <a:pPr lvl="4"/>
            <a:r>
              <a:rPr lang="en-US" altLang="en-US" dirty="0" smtClean="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05838" cy="4572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1380695" cy="102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10"/>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1324303"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smtClean="0"/>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text </a:t>
            </a:r>
            <a:r>
              <a:rPr lang="en-US" altLang="en-US" dirty="0" err="1" smtClean="0"/>
              <a:t>stClick</a:t>
            </a:r>
            <a:r>
              <a:rPr lang="en-US" altLang="en-US" dirty="0" smtClean="0"/>
              <a:t> to edit Master </a:t>
            </a:r>
            <a:r>
              <a:rPr lang="en-US" altLang="en-US" dirty="0" err="1" smtClean="0"/>
              <a:t>yles</a:t>
            </a:r>
            <a:endParaRPr lang="en-US" altLang="en-US" dirty="0" smtClean="0"/>
          </a:p>
          <a:p>
            <a:pPr lvl="1"/>
            <a:r>
              <a:rPr lang="en-US" altLang="en-US" dirty="0" smtClean="0"/>
              <a:t>Second level</a:t>
            </a:r>
          </a:p>
          <a:p>
            <a:pPr lvl="2"/>
            <a:r>
              <a:rPr lang="en-US" altLang="en-US" dirty="0" err="1" smtClean="0"/>
              <a:t>Thirdlevel</a:t>
            </a:r>
            <a:endParaRPr lang="en-US" altLang="en-US" dirty="0" smtClean="0"/>
          </a:p>
          <a:p>
            <a:pPr lvl="2"/>
            <a:r>
              <a:rPr lang="en-US" altLang="en-US" dirty="0" smtClean="0"/>
              <a:t> Fourth level</a:t>
            </a:r>
          </a:p>
          <a:p>
            <a:pPr lvl="4"/>
            <a:r>
              <a:rPr lang="en-US" altLang="en-US" dirty="0" smtClean="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59857"/>
            <a:ext cx="8605838" cy="498143"/>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 id="2147483682" r:id="rId3"/>
  </p:sldLayoutIdLst>
  <p:transition xmlns:p14="http://schemas.microsoft.com/office/powerpoint/2010/main"/>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41886"/>
            <a:ext cx="8615363" cy="516114"/>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 id="2147483684" r:id="rId2"/>
  </p:sldLayoutIdLst>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5" name="Footer Placeholder 4"/>
          <p:cNvSpPr>
            <a:spLocks noGrp="1"/>
          </p:cNvSpPr>
          <p:nvPr userDrawn="1">
            <p:ph type="ftr" sz="quarter" idx="3"/>
          </p:nvPr>
        </p:nvSpPr>
        <p:spPr>
          <a:xfrm>
            <a:off x="0" y="6352697"/>
            <a:ext cx="8615363" cy="505303"/>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76201"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smtClean="0"/>
              <a:t>Name </a:t>
            </a:r>
            <a:r>
              <a:rPr lang="en-US" altLang="en-US" dirty="0" err="1" smtClean="0"/>
              <a:t>fgchmvb</a:t>
            </a:r>
            <a:r>
              <a:rPr lang="en-US" altLang="en-US" dirty="0" smtClean="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24601"/>
            <a:ext cx="8605838" cy="5334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9"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 id="2147483683" r:id="rId2"/>
  </p:sldLayoutIdLst>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500"/>
                        <p:tgtEl>
                          <p:spTgt spid="2"/>
                        </p:tgtEl>
                      </p:cBhvr>
                    </p:animEffect>
                  </p:childTnLst>
                </p:cTn>
              </p:par>
            </p:tnLst>
          </p:tmpl>
        </p:tmplLst>
      </p:bldP>
    </p:bldLst>
  </p:timing>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  - </a:t>
            </a:r>
            <a:r>
              <a:rPr lang="en-US" altLang="en-US" dirty="0" err="1" smtClean="0"/>
              <a:t>colorat</a:t>
            </a:r>
            <a:r>
              <a:rPr lang="en-US" altLang="en-US" dirty="0" smtClean="0"/>
              <a:t> </a:t>
            </a:r>
            <a:r>
              <a:rPr lang="en-US" altLang="en-US" dirty="0" err="1" smtClean="0"/>
              <a:t>diferit</a:t>
            </a:r>
            <a:endParaRPr lang="en-US" altLang="en-US" dirty="0" smtClean="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0"/>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51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Ls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  - </a:t>
            </a:r>
            <a:r>
              <a:rPr lang="en-US" altLang="en-US" dirty="0" err="1" smtClean="0"/>
              <a:t>colorat</a:t>
            </a:r>
            <a:r>
              <a:rPr lang="en-US" altLang="en-US" dirty="0" smtClean="0"/>
              <a:t> </a:t>
            </a:r>
            <a:r>
              <a:rPr lang="en-US" altLang="en-US" dirty="0" err="1" smtClean="0"/>
              <a:t>diferit</a:t>
            </a:r>
            <a:endParaRPr lang="en-US" altLang="en-US" dirty="0" smtClean="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5" name="Footer Placeholder 4"/>
          <p:cNvSpPr>
            <a:spLocks noGrp="1"/>
          </p:cNvSpPr>
          <p:nvPr>
            <p:ph type="ftr" sz="quarter" idx="3"/>
          </p:nvPr>
        </p:nvSpPr>
        <p:spPr>
          <a:xfrm>
            <a:off x="0" y="6324600"/>
            <a:ext cx="8637588" cy="533401"/>
          </a:xfrm>
          <a:prstGeom prst="rect">
            <a:avLst/>
          </a:prstGeom>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Microsoft_Equation4.bin"/><Relationship Id="rId5" Type="http://schemas.openxmlformats.org/officeDocument/2006/relationships/image" Target="../media/image31.emf"/><Relationship Id="rId1" Type="http://schemas.openxmlformats.org/officeDocument/2006/relationships/vmlDrawing" Target="../drawings/vmlDrawing3.vml"/><Relationship Id="rId2"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6.emf"/><Relationship Id="rId5" Type="http://schemas.openxmlformats.org/officeDocument/2006/relationships/oleObject" Target="../embeddings/oleObject4.bin"/><Relationship Id="rId6" Type="http://schemas.openxmlformats.org/officeDocument/2006/relationships/image" Target="../media/image27.emf"/><Relationship Id="rId7" Type="http://schemas.openxmlformats.org/officeDocument/2006/relationships/oleObject" Target="../embeddings/Microsoft_Equation5.bin"/><Relationship Id="rId8" Type="http://schemas.openxmlformats.org/officeDocument/2006/relationships/image" Target="../media/image28.emf"/><Relationship Id="rId9" Type="http://schemas.openxmlformats.org/officeDocument/2006/relationships/oleObject" Target="../embeddings/Microsoft_Equation6.bin"/><Relationship Id="rId10" Type="http://schemas.openxmlformats.org/officeDocument/2006/relationships/image" Target="../media/image29.emf"/><Relationship Id="rId1" Type="http://schemas.openxmlformats.org/officeDocument/2006/relationships/vmlDrawing" Target="../drawings/vmlDrawing4.vml"/><Relationship Id="rId2"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fred.stlouisfed.org/" TargetMode="External"/><Relationship Id="rId3" Type="http://schemas.openxmlformats.org/officeDocument/2006/relationships/hyperlink" Target="https://fred.stlouisfed.org/series/CPIAUCS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fred.stlouisfed.org/graph/?g=pICL" TargetMode="External"/><Relationship Id="rId4" Type="http://schemas.openxmlformats.org/officeDocument/2006/relationships/image" Target="../media/image33.jp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fred.stlouisfed.org/graph/?g=pUy0" TargetMode="External"/><Relationship Id="rId4" Type="http://schemas.openxmlformats.org/officeDocument/2006/relationships/image" Target="../media/image35.jp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bls.gov/home.ht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Microsoft_Equation7.bin"/><Relationship Id="rId5" Type="http://schemas.openxmlformats.org/officeDocument/2006/relationships/image" Target="../media/image36.emf"/><Relationship Id="rId6" Type="http://schemas.openxmlformats.org/officeDocument/2006/relationships/oleObject" Target="../embeddings/Microsoft_Equation8.bin"/><Relationship Id="rId7" Type="http://schemas.openxmlformats.org/officeDocument/2006/relationships/image" Target="../media/image37.emf"/><Relationship Id="rId8" Type="http://schemas.openxmlformats.org/officeDocument/2006/relationships/oleObject" Target="../embeddings/Microsoft_Equation9.bin"/><Relationship Id="rId9" Type="http://schemas.openxmlformats.org/officeDocument/2006/relationships/image" Target="../media/image38.emf"/><Relationship Id="rId1" Type="http://schemas.openxmlformats.org/officeDocument/2006/relationships/vmlDrawing" Target="../drawings/vmlDrawing5.vml"/><Relationship Id="rId2"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6.emf"/><Relationship Id="rId5" Type="http://schemas.openxmlformats.org/officeDocument/2006/relationships/oleObject" Target="../embeddings/oleObject2.bin"/><Relationship Id="rId6" Type="http://schemas.openxmlformats.org/officeDocument/2006/relationships/image" Target="../media/image27.emf"/><Relationship Id="rId7" Type="http://schemas.openxmlformats.org/officeDocument/2006/relationships/oleObject" Target="../embeddings/Microsoft_Equation1.bin"/><Relationship Id="rId8" Type="http://schemas.openxmlformats.org/officeDocument/2006/relationships/image" Target="../media/image28.emf"/><Relationship Id="rId9" Type="http://schemas.openxmlformats.org/officeDocument/2006/relationships/oleObject" Target="../embeddings/Microsoft_Equation2.bin"/><Relationship Id="rId10" Type="http://schemas.openxmlformats.org/officeDocument/2006/relationships/image" Target="../media/image29.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hyperlink" Target="..%5C..%5C..%5C..%5C..%5C..%5CProgram%20Files%5CTurningPoint%5C2003%5CQuestions.html" TargetMode="External"/><Relationship Id="rId1" Type="http://schemas.openxmlformats.org/officeDocument/2006/relationships/tags" Target="../tags/tag1.xml"/><Relationship Id="rId2"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Microsoft_Equation3.bin"/><Relationship Id="rId5" Type="http://schemas.openxmlformats.org/officeDocument/2006/relationships/image" Target="../media/image30.emf"/><Relationship Id="rId1" Type="http://schemas.openxmlformats.org/officeDocument/2006/relationships/vmlDrawing" Target="../drawings/vmlDrawing2.vml"/><Relationship Id="rId2"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 24</a:t>
            </a:r>
            <a:endParaRPr lang="en-US" dirty="0"/>
          </a:p>
        </p:txBody>
      </p:sp>
      <p:sp>
        <p:nvSpPr>
          <p:cNvPr id="3" name="Content Placeholder 2"/>
          <p:cNvSpPr>
            <a:spLocks noGrp="1"/>
          </p:cNvSpPr>
          <p:nvPr>
            <p:ph idx="1"/>
          </p:nvPr>
        </p:nvSpPr>
        <p:spPr/>
        <p:txBody>
          <a:bodyPr/>
          <a:lstStyle/>
          <a:p>
            <a:pPr marL="0" indent="0" algn="ctr">
              <a:buNone/>
            </a:pPr>
            <a:r>
              <a:rPr lang="en-US" dirty="0" smtClean="0"/>
              <a:t>Measuring the Cost of Living</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45860533"/>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1</a:t>
            </a:r>
            <a:r>
              <a:rPr lang="en-US" dirty="0">
                <a:solidFill>
                  <a:schemeClr val="accent6">
                    <a:lumMod val="50000"/>
                  </a:schemeClr>
                </a:solidFill>
              </a:rPr>
              <a:t>	</a:t>
            </a:r>
            <a:r>
              <a:rPr lang="en-US" dirty="0" smtClean="0">
                <a:solidFill>
                  <a:schemeClr val="accent6">
                    <a:lumMod val="50000"/>
                  </a:schemeClr>
                </a:solidFill>
              </a:rPr>
              <a:t>	</a:t>
            </a:r>
            <a:r>
              <a:rPr lang="en-US" dirty="0">
                <a:solidFill>
                  <a:schemeClr val="accent6">
                    <a:lumMod val="50000"/>
                  </a:schemeClr>
                </a:solidFill>
              </a:rPr>
              <a:t>	</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sz="2800" dirty="0">
                <a:solidFill>
                  <a:schemeClr val="accent6">
                    <a:lumMod val="50000"/>
                  </a:schemeClr>
                </a:solidFill>
              </a:rPr>
              <a:t>CPI basket:  </a:t>
            </a:r>
            <a:br>
              <a:rPr lang="en-US" sz="2800" dirty="0">
                <a:solidFill>
                  <a:schemeClr val="accent6">
                    <a:lumMod val="50000"/>
                  </a:schemeClr>
                </a:solidFill>
              </a:rPr>
            </a:br>
            <a:r>
              <a:rPr lang="en-US" sz="2800" dirty="0">
                <a:solidFill>
                  <a:schemeClr val="accent6">
                    <a:lumMod val="50000"/>
                  </a:schemeClr>
                </a:solidFill>
              </a:rPr>
              <a:t>   {10 </a:t>
            </a:r>
            <a:r>
              <a:rPr lang="en-US" sz="2800" dirty="0" err="1">
                <a:solidFill>
                  <a:schemeClr val="accent6">
                    <a:lumMod val="50000"/>
                  </a:schemeClr>
                </a:solidFill>
              </a:rPr>
              <a:t>lbs</a:t>
            </a:r>
            <a:r>
              <a:rPr lang="en-US" sz="2800" dirty="0">
                <a:solidFill>
                  <a:schemeClr val="accent6">
                    <a:lumMod val="50000"/>
                  </a:schemeClr>
                </a:solidFill>
              </a:rPr>
              <a:t> beef, </a:t>
            </a:r>
            <a:br>
              <a:rPr lang="en-US" sz="2800" dirty="0">
                <a:solidFill>
                  <a:schemeClr val="accent6">
                    <a:lumMod val="50000"/>
                  </a:schemeClr>
                </a:solidFill>
              </a:rPr>
            </a:br>
            <a:r>
              <a:rPr lang="en-US" sz="2800" dirty="0">
                <a:solidFill>
                  <a:schemeClr val="accent6">
                    <a:lumMod val="50000"/>
                  </a:schemeClr>
                </a:solidFill>
              </a:rPr>
              <a:t>     20 </a:t>
            </a:r>
            <a:r>
              <a:rPr lang="en-US" sz="2800" dirty="0" err="1">
                <a:solidFill>
                  <a:schemeClr val="accent6">
                    <a:lumMod val="50000"/>
                  </a:schemeClr>
                </a:solidFill>
              </a:rPr>
              <a:t>lbs</a:t>
            </a:r>
            <a:r>
              <a:rPr lang="en-US" sz="2800" dirty="0">
                <a:solidFill>
                  <a:schemeClr val="accent6">
                    <a:lumMod val="50000"/>
                  </a:schemeClr>
                </a:solidFill>
              </a:rPr>
              <a:t> chicken}</a:t>
            </a:r>
          </a:p>
          <a:p>
            <a:pPr marL="0" indent="0">
              <a:buNone/>
            </a:pPr>
            <a:r>
              <a:rPr lang="en-US" sz="2800" dirty="0">
                <a:solidFill>
                  <a:schemeClr val="accent6">
                    <a:lumMod val="50000"/>
                  </a:schemeClr>
                </a:solidFill>
              </a:rPr>
              <a:t>The CPI basket </a:t>
            </a:r>
            <a:endParaRPr lang="en-US" sz="2800" dirty="0" smtClean="0">
              <a:solidFill>
                <a:schemeClr val="accent6">
                  <a:lumMod val="50000"/>
                </a:schemeClr>
              </a:solidFill>
            </a:endParaRPr>
          </a:p>
          <a:p>
            <a:pPr marL="0" indent="0">
              <a:buNone/>
            </a:pPr>
            <a:r>
              <a:rPr lang="en-US" sz="2800" dirty="0" smtClean="0">
                <a:solidFill>
                  <a:schemeClr val="accent6">
                    <a:lumMod val="50000"/>
                  </a:schemeClr>
                </a:solidFill>
              </a:rPr>
              <a:t>cost </a:t>
            </a:r>
            <a:r>
              <a:rPr lang="en-US" sz="2800" dirty="0">
                <a:solidFill>
                  <a:schemeClr val="accent6">
                    <a:lumMod val="50000"/>
                  </a:schemeClr>
                </a:solidFill>
              </a:rPr>
              <a:t>$</a:t>
            </a:r>
            <a:r>
              <a:rPr lang="en-US" sz="2800" dirty="0" smtClean="0">
                <a:solidFill>
                  <a:schemeClr val="accent6">
                    <a:lumMod val="50000"/>
                  </a:schemeClr>
                </a:solidFill>
              </a:rPr>
              <a:t>120 in 2014, </a:t>
            </a:r>
          </a:p>
          <a:p>
            <a:pPr marL="0" indent="0">
              <a:buNone/>
            </a:pPr>
            <a:r>
              <a:rPr lang="en-US" sz="2800" dirty="0" smtClean="0">
                <a:solidFill>
                  <a:schemeClr val="accent6">
                    <a:lumMod val="50000"/>
                  </a:schemeClr>
                </a:solidFill>
              </a:rPr>
              <a:t>the </a:t>
            </a:r>
            <a:r>
              <a:rPr lang="en-US" sz="2800" dirty="0">
                <a:solidFill>
                  <a:schemeClr val="accent6">
                    <a:lumMod val="50000"/>
                  </a:schemeClr>
                </a:solidFill>
              </a:rPr>
              <a:t>base year</a:t>
            </a:r>
            <a:r>
              <a:rPr lang="en-US" sz="2800" dirty="0" smtClean="0">
                <a:solidFill>
                  <a:schemeClr val="accent6">
                    <a:lumMod val="50000"/>
                  </a:schemeClr>
                </a:solidFill>
              </a:rPr>
              <a:t>.</a:t>
            </a:r>
          </a:p>
          <a:p>
            <a:pPr marL="514350" indent="-514350">
              <a:lnSpc>
                <a:spcPct val="105000"/>
              </a:lnSpc>
              <a:spcBef>
                <a:spcPct val="70000"/>
              </a:spcBef>
              <a:buClr>
                <a:srgbClr val="C00000"/>
              </a:buClr>
              <a:buFont typeface="+mj-lt"/>
              <a:buAutoNum type="alphaUcPeriod"/>
            </a:pPr>
            <a:r>
              <a:rPr lang="en-US" sz="2800" dirty="0" smtClean="0">
                <a:solidFill>
                  <a:schemeClr val="tx1"/>
                </a:solidFill>
                <a:cs typeface="Arial"/>
              </a:rPr>
              <a:t>Compute </a:t>
            </a:r>
            <a:r>
              <a:rPr lang="en-US" sz="2800" dirty="0">
                <a:solidFill>
                  <a:schemeClr val="tx1"/>
                </a:solidFill>
                <a:cs typeface="Arial"/>
              </a:rPr>
              <a:t>the CPI in 2015.</a:t>
            </a:r>
          </a:p>
          <a:p>
            <a:pPr marL="511175" indent="-511175">
              <a:lnSpc>
                <a:spcPct val="110000"/>
              </a:lnSpc>
              <a:spcBef>
                <a:spcPct val="60000"/>
              </a:spcBef>
              <a:buClr>
                <a:srgbClr val="990099"/>
              </a:buClr>
              <a:buFont typeface="Wingdings" pitchFamily="2" charset="2"/>
              <a:buNone/>
            </a:pPr>
            <a:r>
              <a:rPr lang="en-US" sz="2800" dirty="0">
                <a:solidFill>
                  <a:schemeClr val="accent6">
                    <a:lumMod val="50000"/>
                  </a:schemeClr>
                </a:solidFill>
                <a:cs typeface="Arial"/>
              </a:rPr>
              <a:t>Cost of CPI basket in </a:t>
            </a:r>
            <a:r>
              <a:rPr lang="en-US" sz="2800" dirty="0" smtClean="0">
                <a:solidFill>
                  <a:schemeClr val="accent6">
                    <a:lumMod val="50000"/>
                  </a:schemeClr>
                </a:solidFill>
                <a:cs typeface="Arial"/>
              </a:rPr>
              <a:t>2015=($5x10)+($5x20)= </a:t>
            </a:r>
            <a:r>
              <a:rPr lang="en-US" sz="2800" dirty="0">
                <a:solidFill>
                  <a:schemeClr val="accent6">
                    <a:lumMod val="50000"/>
                  </a:schemeClr>
                </a:solidFill>
                <a:cs typeface="Arial"/>
              </a:rPr>
              <a:t>$150 </a:t>
            </a:r>
            <a:endParaRPr lang="en-US" sz="2800" dirty="0" smtClean="0">
              <a:solidFill>
                <a:schemeClr val="accent6">
                  <a:lumMod val="50000"/>
                </a:schemeClr>
              </a:solidFill>
              <a:cs typeface="Aria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10</a:t>
            </a:fld>
            <a:endParaRPr lang="en-US"/>
          </a:p>
        </p:txBody>
      </p:sp>
      <p:sp>
        <p:nvSpPr>
          <p:cNvPr id="5" name="Footer Placeholder 4"/>
          <p:cNvSpPr>
            <a:spLocks noGrp="1"/>
          </p:cNvSpPr>
          <p:nvPr>
            <p:ph type="ftr" sz="quarter" idx="11"/>
          </p:nvPr>
        </p:nvSpPr>
        <p:spPr/>
        <p:txBody>
          <a:body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139"/>
          <p:cNvGraphicFramePr>
            <a:graphicFrameLocks noGrp="1"/>
          </p:cNvGraphicFramePr>
          <p:nvPr>
            <p:extLst>
              <p:ext uri="{D42A27DB-BD31-4B8C-83A1-F6EECF244321}">
                <p14:modId xmlns:p14="http://schemas.microsoft.com/office/powerpoint/2010/main" val="1180055271"/>
              </p:ext>
            </p:extLst>
          </p:nvPr>
        </p:nvGraphicFramePr>
        <p:xfrm>
          <a:off x="4800600" y="868363"/>
          <a:ext cx="3800475" cy="2754313"/>
        </p:xfrm>
        <a:graphic>
          <a:graphicData uri="http://schemas.openxmlformats.org/drawingml/2006/table">
            <a:tbl>
              <a:tblPr/>
              <a:tblGrid>
                <a:gridCol w="1196975"/>
                <a:gridCol w="1206500"/>
                <a:gridCol w="1397000"/>
              </a:tblGrid>
              <a:tr h="10033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smtClean="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beef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chicken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2613">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 name="TextBox 6"/>
          <p:cNvSpPr txBox="1"/>
          <p:nvPr/>
        </p:nvSpPr>
        <p:spPr>
          <a:xfrm>
            <a:off x="381000" y="5334000"/>
            <a:ext cx="6393221" cy="954107"/>
          </a:xfrm>
          <a:prstGeom prst="rect">
            <a:avLst/>
          </a:prstGeom>
          <a:noFill/>
        </p:spPr>
        <p:txBody>
          <a:bodyPr wrap="none" rtlCol="0">
            <a:spAutoFit/>
          </a:bodyPr>
          <a:lstStyle/>
          <a:p>
            <a:r>
              <a:rPr lang="en-US" sz="2800" dirty="0">
                <a:solidFill>
                  <a:srgbClr val="FF0000"/>
                </a:solidFill>
                <a:cs typeface="Arial"/>
              </a:rPr>
              <a:t>CPI in 2015 </a:t>
            </a:r>
            <a:r>
              <a:rPr lang="en-US" sz="2800" dirty="0">
                <a:solidFill>
                  <a:schemeClr val="accent6">
                    <a:lumMod val="50000"/>
                  </a:schemeClr>
                </a:solidFill>
                <a:cs typeface="Arial"/>
              </a:rPr>
              <a:t>= </a:t>
            </a:r>
            <a:r>
              <a:rPr lang="en-US" sz="2800" dirty="0">
                <a:solidFill>
                  <a:srgbClr val="FF0000"/>
                </a:solidFill>
                <a:cs typeface="Arial"/>
              </a:rPr>
              <a:t>100 x ($150/$120) </a:t>
            </a:r>
            <a:r>
              <a:rPr lang="en-US" sz="2800" dirty="0">
                <a:solidFill>
                  <a:schemeClr val="accent6">
                    <a:lumMod val="50000"/>
                  </a:schemeClr>
                </a:solidFill>
                <a:cs typeface="Arial"/>
              </a:rPr>
              <a:t>= </a:t>
            </a:r>
            <a:r>
              <a:rPr lang="en-US" sz="2800" dirty="0">
                <a:solidFill>
                  <a:srgbClr val="FF0000"/>
                </a:solidFill>
                <a:cs typeface="Arial"/>
              </a:rPr>
              <a:t>125</a:t>
            </a:r>
          </a:p>
          <a:p>
            <a:endParaRPr lang="en-US" sz="2800" dirty="0"/>
          </a:p>
        </p:txBody>
      </p:sp>
    </p:spTree>
    <p:extLst>
      <p:ext uri="{BB962C8B-B14F-4D97-AF65-F5344CB8AC3E}">
        <p14:creationId xmlns:p14="http://schemas.microsoft.com/office/powerpoint/2010/main" val="30164270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1</a:t>
            </a:r>
            <a:r>
              <a:rPr lang="en-US" dirty="0">
                <a:solidFill>
                  <a:schemeClr val="accent6">
                    <a:lumMod val="50000"/>
                  </a:schemeClr>
                </a:solidFill>
              </a:rPr>
              <a:t>	</a:t>
            </a:r>
            <a:r>
              <a:rPr lang="en-US" dirty="0" smtClean="0">
                <a:solidFill>
                  <a:schemeClr val="accent6">
                    <a:lumMod val="50000"/>
                  </a:schemeClr>
                </a:solidFill>
              </a:rPr>
              <a:t>	</a:t>
            </a:r>
            <a:r>
              <a:rPr lang="en-US" dirty="0">
                <a:solidFill>
                  <a:schemeClr val="accent6">
                    <a:lumMod val="50000"/>
                  </a:schemeClr>
                </a:solidFill>
              </a:rPr>
              <a:t>	</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sz="2800" dirty="0">
                <a:solidFill>
                  <a:schemeClr val="accent6">
                    <a:lumMod val="50000"/>
                  </a:schemeClr>
                </a:solidFill>
              </a:rPr>
              <a:t>CPI basket:  </a:t>
            </a:r>
            <a:br>
              <a:rPr lang="en-US" sz="2800" dirty="0">
                <a:solidFill>
                  <a:schemeClr val="accent6">
                    <a:lumMod val="50000"/>
                  </a:schemeClr>
                </a:solidFill>
              </a:rPr>
            </a:br>
            <a:r>
              <a:rPr lang="en-US" sz="2800" dirty="0">
                <a:solidFill>
                  <a:schemeClr val="accent6">
                    <a:lumMod val="50000"/>
                  </a:schemeClr>
                </a:solidFill>
              </a:rPr>
              <a:t>   {10 </a:t>
            </a:r>
            <a:r>
              <a:rPr lang="en-US" sz="2800" dirty="0" err="1">
                <a:solidFill>
                  <a:schemeClr val="accent6">
                    <a:lumMod val="50000"/>
                  </a:schemeClr>
                </a:solidFill>
              </a:rPr>
              <a:t>lbs</a:t>
            </a:r>
            <a:r>
              <a:rPr lang="en-US" sz="2800" dirty="0">
                <a:solidFill>
                  <a:schemeClr val="accent6">
                    <a:lumMod val="50000"/>
                  </a:schemeClr>
                </a:solidFill>
              </a:rPr>
              <a:t> beef, </a:t>
            </a:r>
            <a:br>
              <a:rPr lang="en-US" sz="2800" dirty="0">
                <a:solidFill>
                  <a:schemeClr val="accent6">
                    <a:lumMod val="50000"/>
                  </a:schemeClr>
                </a:solidFill>
              </a:rPr>
            </a:br>
            <a:r>
              <a:rPr lang="en-US" sz="2800" dirty="0">
                <a:solidFill>
                  <a:schemeClr val="accent6">
                    <a:lumMod val="50000"/>
                  </a:schemeClr>
                </a:solidFill>
              </a:rPr>
              <a:t>     20 </a:t>
            </a:r>
            <a:r>
              <a:rPr lang="en-US" sz="2800" dirty="0" err="1">
                <a:solidFill>
                  <a:schemeClr val="accent6">
                    <a:lumMod val="50000"/>
                  </a:schemeClr>
                </a:solidFill>
              </a:rPr>
              <a:t>lbs</a:t>
            </a:r>
            <a:r>
              <a:rPr lang="en-US" sz="2800" dirty="0">
                <a:solidFill>
                  <a:schemeClr val="accent6">
                    <a:lumMod val="50000"/>
                  </a:schemeClr>
                </a:solidFill>
              </a:rPr>
              <a:t> chicken}</a:t>
            </a:r>
          </a:p>
          <a:p>
            <a:pPr marL="0" indent="0">
              <a:buNone/>
            </a:pPr>
            <a:r>
              <a:rPr lang="en-US" sz="2800" dirty="0">
                <a:solidFill>
                  <a:schemeClr val="accent6">
                    <a:lumMod val="50000"/>
                  </a:schemeClr>
                </a:solidFill>
              </a:rPr>
              <a:t>The CPI basket </a:t>
            </a:r>
            <a:endParaRPr lang="en-US" sz="2800" dirty="0" smtClean="0">
              <a:solidFill>
                <a:schemeClr val="accent6">
                  <a:lumMod val="50000"/>
                </a:schemeClr>
              </a:solidFill>
            </a:endParaRPr>
          </a:p>
          <a:p>
            <a:pPr marL="0" indent="0">
              <a:buNone/>
            </a:pPr>
            <a:r>
              <a:rPr lang="en-US" sz="2800" dirty="0" smtClean="0">
                <a:solidFill>
                  <a:schemeClr val="accent6">
                    <a:lumMod val="50000"/>
                  </a:schemeClr>
                </a:solidFill>
              </a:rPr>
              <a:t>cost </a:t>
            </a:r>
            <a:r>
              <a:rPr lang="en-US" sz="2800" dirty="0">
                <a:solidFill>
                  <a:schemeClr val="accent6">
                    <a:lumMod val="50000"/>
                  </a:schemeClr>
                </a:solidFill>
              </a:rPr>
              <a:t>$</a:t>
            </a:r>
            <a:r>
              <a:rPr lang="en-US" sz="2800" dirty="0" smtClean="0">
                <a:solidFill>
                  <a:schemeClr val="accent6">
                    <a:lumMod val="50000"/>
                  </a:schemeClr>
                </a:solidFill>
              </a:rPr>
              <a:t>120 in 2014, </a:t>
            </a:r>
          </a:p>
          <a:p>
            <a:pPr marL="0" indent="0">
              <a:buNone/>
            </a:pPr>
            <a:r>
              <a:rPr lang="en-US" sz="2800" dirty="0" smtClean="0">
                <a:solidFill>
                  <a:schemeClr val="accent6">
                    <a:lumMod val="50000"/>
                  </a:schemeClr>
                </a:solidFill>
              </a:rPr>
              <a:t>the </a:t>
            </a:r>
            <a:r>
              <a:rPr lang="en-US" sz="2800" dirty="0">
                <a:solidFill>
                  <a:schemeClr val="accent6">
                    <a:lumMod val="50000"/>
                  </a:schemeClr>
                </a:solidFill>
              </a:rPr>
              <a:t>base year</a:t>
            </a:r>
            <a:r>
              <a:rPr lang="en-US" sz="2800" dirty="0" smtClean="0">
                <a:solidFill>
                  <a:schemeClr val="accent6">
                    <a:lumMod val="50000"/>
                  </a:schemeClr>
                </a:solidFill>
              </a:rPr>
              <a:t>.</a:t>
            </a:r>
          </a:p>
          <a:p>
            <a:pPr marL="514350" indent="-514350">
              <a:lnSpc>
                <a:spcPct val="105000"/>
              </a:lnSpc>
              <a:spcBef>
                <a:spcPct val="70000"/>
              </a:spcBef>
              <a:buClr>
                <a:srgbClr val="C00000"/>
              </a:buClr>
              <a:buFont typeface="+mj-lt"/>
              <a:buAutoNum type="alphaUcPeriod" startAt="2"/>
            </a:pPr>
            <a:r>
              <a:rPr lang="en-US" sz="2800" dirty="0" smtClean="0">
                <a:solidFill>
                  <a:schemeClr val="tx1"/>
                </a:solidFill>
                <a:cs typeface="Arial"/>
              </a:rPr>
              <a:t>What </a:t>
            </a:r>
            <a:r>
              <a:rPr lang="en-US" sz="2800" dirty="0">
                <a:solidFill>
                  <a:schemeClr val="tx1"/>
                </a:solidFill>
                <a:cs typeface="Arial"/>
              </a:rPr>
              <a:t>was the CPI inflation rate from 2015–</a:t>
            </a:r>
            <a:r>
              <a:rPr lang="en-US" sz="2800">
                <a:solidFill>
                  <a:schemeClr val="tx1"/>
                </a:solidFill>
                <a:cs typeface="Arial"/>
              </a:rPr>
              <a:t>2016</a:t>
            </a:r>
            <a:r>
              <a:rPr lang="en-US" sz="2800" smtClean="0">
                <a:solidFill>
                  <a:schemeClr val="tx1"/>
                </a:solidFill>
                <a:cs typeface="Arial"/>
              </a:rPr>
              <a:t>?</a:t>
            </a:r>
            <a:endParaRPr lang="en-US" sz="2800" dirty="0">
              <a:solidFill>
                <a:schemeClr val="tx1"/>
              </a:solidFill>
              <a:cs typeface="Aria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139"/>
          <p:cNvGraphicFramePr>
            <a:graphicFrameLocks noGrp="1"/>
          </p:cNvGraphicFramePr>
          <p:nvPr>
            <p:extLst>
              <p:ext uri="{D42A27DB-BD31-4B8C-83A1-F6EECF244321}">
                <p14:modId xmlns:p14="http://schemas.microsoft.com/office/powerpoint/2010/main" val="1839866434"/>
              </p:ext>
            </p:extLst>
          </p:nvPr>
        </p:nvGraphicFramePr>
        <p:xfrm>
          <a:off x="4800600" y="868363"/>
          <a:ext cx="3800475" cy="2754313"/>
        </p:xfrm>
        <a:graphic>
          <a:graphicData uri="http://schemas.openxmlformats.org/drawingml/2006/table">
            <a:tbl>
              <a:tblPr/>
              <a:tblGrid>
                <a:gridCol w="1196975"/>
                <a:gridCol w="1206500"/>
                <a:gridCol w="1397000"/>
              </a:tblGrid>
              <a:tr h="10033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smtClean="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beef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chicken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2613">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034807654"/>
              </p:ext>
            </p:extLst>
          </p:nvPr>
        </p:nvGraphicFramePr>
        <p:xfrm>
          <a:off x="990600" y="4800600"/>
          <a:ext cx="5943600" cy="990600"/>
        </p:xfrm>
        <a:graphic>
          <a:graphicData uri="http://schemas.openxmlformats.org/presentationml/2006/ole">
            <mc:AlternateContent xmlns:mc="http://schemas.openxmlformats.org/markup-compatibility/2006">
              <mc:Choice xmlns:v="urn:schemas-microsoft-com:vml" Requires="v">
                <p:oleObj spid="_x0000_s4104" name="Equation" r:id="rId4" imgW="3810000" imgH="495300" progId="Equation.3">
                  <p:embed/>
                </p:oleObj>
              </mc:Choice>
              <mc:Fallback>
                <p:oleObj name="Equation" r:id="rId4" imgW="3810000" imgH="495300" progId="Equation.3">
                  <p:embed/>
                  <p:pic>
                    <p:nvPicPr>
                      <p:cNvPr id="0" name=""/>
                      <p:cNvPicPr/>
                      <p:nvPr/>
                    </p:nvPicPr>
                    <p:blipFill>
                      <a:blip r:embed="rId5"/>
                      <a:stretch>
                        <a:fillRect/>
                      </a:stretch>
                    </p:blipFill>
                    <p:spPr>
                      <a:xfrm>
                        <a:off x="990600" y="4800600"/>
                        <a:ext cx="5943600" cy="990600"/>
                      </a:xfrm>
                      <a:prstGeom prst="rect">
                        <a:avLst/>
                      </a:prstGeom>
                    </p:spPr>
                  </p:pic>
                </p:oleObj>
              </mc:Fallback>
            </mc:AlternateContent>
          </a:graphicData>
        </a:graphic>
      </p:graphicFrame>
    </p:spTree>
    <p:extLst>
      <p:ext uri="{BB962C8B-B14F-4D97-AF65-F5344CB8AC3E}">
        <p14:creationId xmlns:p14="http://schemas.microsoft.com/office/powerpoint/2010/main" val="18248003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1</a:t>
            </a:r>
            <a:r>
              <a:rPr lang="en-US" dirty="0">
                <a:solidFill>
                  <a:schemeClr val="accent6">
                    <a:lumMod val="50000"/>
                  </a:schemeClr>
                </a:solidFill>
              </a:rPr>
              <a:t>	</a:t>
            </a:r>
            <a:r>
              <a:rPr lang="en-US" dirty="0" smtClean="0">
                <a:solidFill>
                  <a:schemeClr val="accent6">
                    <a:lumMod val="50000"/>
                  </a:schemeClr>
                </a:solidFill>
              </a:rPr>
              <a:t>	</a:t>
            </a:r>
            <a:r>
              <a:rPr lang="en-US" dirty="0">
                <a:solidFill>
                  <a:schemeClr val="accent6">
                    <a:lumMod val="50000"/>
                  </a:schemeClr>
                </a:solidFill>
              </a:rPr>
              <a:t>	</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sz="2800" dirty="0">
                <a:solidFill>
                  <a:schemeClr val="accent6">
                    <a:lumMod val="50000"/>
                  </a:schemeClr>
                </a:solidFill>
              </a:rPr>
              <a:t>CPI basket:  </a:t>
            </a:r>
            <a:br>
              <a:rPr lang="en-US" sz="2800" dirty="0">
                <a:solidFill>
                  <a:schemeClr val="accent6">
                    <a:lumMod val="50000"/>
                  </a:schemeClr>
                </a:solidFill>
              </a:rPr>
            </a:br>
            <a:r>
              <a:rPr lang="en-US" sz="2800" dirty="0">
                <a:solidFill>
                  <a:schemeClr val="accent6">
                    <a:lumMod val="50000"/>
                  </a:schemeClr>
                </a:solidFill>
              </a:rPr>
              <a:t>   {10 </a:t>
            </a:r>
            <a:r>
              <a:rPr lang="en-US" sz="2800" dirty="0" err="1">
                <a:solidFill>
                  <a:schemeClr val="accent6">
                    <a:lumMod val="50000"/>
                  </a:schemeClr>
                </a:solidFill>
              </a:rPr>
              <a:t>lbs</a:t>
            </a:r>
            <a:r>
              <a:rPr lang="en-US" sz="2800" dirty="0">
                <a:solidFill>
                  <a:schemeClr val="accent6">
                    <a:lumMod val="50000"/>
                  </a:schemeClr>
                </a:solidFill>
              </a:rPr>
              <a:t> beef, </a:t>
            </a:r>
            <a:br>
              <a:rPr lang="en-US" sz="2800" dirty="0">
                <a:solidFill>
                  <a:schemeClr val="accent6">
                    <a:lumMod val="50000"/>
                  </a:schemeClr>
                </a:solidFill>
              </a:rPr>
            </a:br>
            <a:r>
              <a:rPr lang="en-US" sz="2800" dirty="0">
                <a:solidFill>
                  <a:schemeClr val="accent6">
                    <a:lumMod val="50000"/>
                  </a:schemeClr>
                </a:solidFill>
              </a:rPr>
              <a:t>     20 </a:t>
            </a:r>
            <a:r>
              <a:rPr lang="en-US" sz="2800" dirty="0" err="1">
                <a:solidFill>
                  <a:schemeClr val="accent6">
                    <a:lumMod val="50000"/>
                  </a:schemeClr>
                </a:solidFill>
              </a:rPr>
              <a:t>lbs</a:t>
            </a:r>
            <a:r>
              <a:rPr lang="en-US" sz="2800" dirty="0">
                <a:solidFill>
                  <a:schemeClr val="accent6">
                    <a:lumMod val="50000"/>
                  </a:schemeClr>
                </a:solidFill>
              </a:rPr>
              <a:t> chicken}</a:t>
            </a:r>
          </a:p>
          <a:p>
            <a:pPr marL="0" indent="0">
              <a:buNone/>
            </a:pPr>
            <a:r>
              <a:rPr lang="en-US" sz="2800" dirty="0">
                <a:solidFill>
                  <a:schemeClr val="accent6">
                    <a:lumMod val="50000"/>
                  </a:schemeClr>
                </a:solidFill>
              </a:rPr>
              <a:t>The CPI basket </a:t>
            </a:r>
            <a:endParaRPr lang="en-US" sz="2800" dirty="0" smtClean="0">
              <a:solidFill>
                <a:schemeClr val="accent6">
                  <a:lumMod val="50000"/>
                </a:schemeClr>
              </a:solidFill>
            </a:endParaRPr>
          </a:p>
          <a:p>
            <a:pPr marL="0" indent="0">
              <a:buNone/>
            </a:pPr>
            <a:r>
              <a:rPr lang="en-US" sz="2800" dirty="0" smtClean="0">
                <a:solidFill>
                  <a:schemeClr val="accent6">
                    <a:lumMod val="50000"/>
                  </a:schemeClr>
                </a:solidFill>
              </a:rPr>
              <a:t>cost </a:t>
            </a:r>
            <a:r>
              <a:rPr lang="en-US" sz="2800" dirty="0">
                <a:solidFill>
                  <a:schemeClr val="accent6">
                    <a:lumMod val="50000"/>
                  </a:schemeClr>
                </a:solidFill>
              </a:rPr>
              <a:t>$</a:t>
            </a:r>
            <a:r>
              <a:rPr lang="en-US" sz="2800" dirty="0" smtClean="0">
                <a:solidFill>
                  <a:schemeClr val="accent6">
                    <a:lumMod val="50000"/>
                  </a:schemeClr>
                </a:solidFill>
              </a:rPr>
              <a:t>120 in 2014, </a:t>
            </a:r>
          </a:p>
          <a:p>
            <a:pPr marL="0" indent="0">
              <a:buNone/>
            </a:pPr>
            <a:r>
              <a:rPr lang="en-US" sz="2800" dirty="0" smtClean="0">
                <a:solidFill>
                  <a:schemeClr val="accent6">
                    <a:lumMod val="50000"/>
                  </a:schemeClr>
                </a:solidFill>
              </a:rPr>
              <a:t>the </a:t>
            </a:r>
            <a:r>
              <a:rPr lang="en-US" sz="2800" dirty="0">
                <a:solidFill>
                  <a:schemeClr val="accent6">
                    <a:lumMod val="50000"/>
                  </a:schemeClr>
                </a:solidFill>
              </a:rPr>
              <a:t>base year</a:t>
            </a:r>
            <a:r>
              <a:rPr lang="en-US" sz="2800" dirty="0" smtClean="0">
                <a:solidFill>
                  <a:schemeClr val="accent6">
                    <a:lumMod val="50000"/>
                  </a:schemeClr>
                </a:solidFill>
              </a:rPr>
              <a:t>.</a:t>
            </a:r>
          </a:p>
          <a:p>
            <a:pPr marL="514350" indent="-514350">
              <a:lnSpc>
                <a:spcPct val="105000"/>
              </a:lnSpc>
              <a:spcBef>
                <a:spcPct val="70000"/>
              </a:spcBef>
              <a:buClr>
                <a:srgbClr val="C00000"/>
              </a:buClr>
              <a:buFont typeface="+mj-lt"/>
              <a:buAutoNum type="alphaUcPeriod" startAt="2"/>
            </a:pPr>
            <a:r>
              <a:rPr lang="en-US" sz="2800" dirty="0" smtClean="0">
                <a:solidFill>
                  <a:schemeClr val="tx1"/>
                </a:solidFill>
                <a:cs typeface="Arial"/>
              </a:rPr>
              <a:t>What </a:t>
            </a:r>
            <a:r>
              <a:rPr lang="en-US" sz="2800" dirty="0">
                <a:solidFill>
                  <a:schemeClr val="tx1"/>
                </a:solidFill>
                <a:cs typeface="Arial"/>
              </a:rPr>
              <a:t>was the CPI inflation rate from 2015–2016?</a:t>
            </a:r>
          </a:p>
          <a:p>
            <a:pPr marL="0" indent="0">
              <a:buNone/>
            </a:pPr>
            <a:r>
              <a:rPr lang="en-US" sz="2800" dirty="0">
                <a:solidFill>
                  <a:schemeClr val="accent6">
                    <a:lumMod val="50000"/>
                  </a:schemeClr>
                </a:solidFill>
              </a:rPr>
              <a:t>Cost of CPI basket in </a:t>
            </a:r>
            <a:r>
              <a:rPr lang="en-US" sz="2800" dirty="0" smtClean="0">
                <a:solidFill>
                  <a:schemeClr val="accent6">
                    <a:lumMod val="50000"/>
                  </a:schemeClr>
                </a:solidFill>
              </a:rPr>
              <a:t>2016</a:t>
            </a:r>
            <a:r>
              <a:rPr lang="en-US" sz="2800" dirty="0" smtClean="0">
                <a:solidFill>
                  <a:schemeClr val="accent6">
                    <a:lumMod val="50000"/>
                  </a:schemeClr>
                </a:solidFill>
              </a:rPr>
              <a:t>=</a:t>
            </a:r>
            <a:endParaRPr lang="en-US" sz="2800" dirty="0">
              <a:solidFill>
                <a:schemeClr val="accent6">
                  <a:lumMod val="50000"/>
                </a:schemeClr>
              </a:solidFill>
            </a:endParaRPr>
          </a:p>
          <a:p>
            <a:pPr marL="0" indent="0">
              <a:buNone/>
            </a:pPr>
            <a:r>
              <a:rPr lang="en-US" sz="2800" dirty="0" smtClean="0">
                <a:solidFill>
                  <a:schemeClr val="accent6">
                    <a:lumMod val="50000"/>
                  </a:schemeClr>
                </a:solidFill>
              </a:rPr>
              <a:t>CPI in 2016  =  </a:t>
            </a:r>
          </a:p>
          <a:p>
            <a:pPr marL="0" indent="0">
              <a:buNone/>
            </a:pPr>
            <a:r>
              <a:rPr lang="en-US" sz="2800" dirty="0" smtClean="0">
                <a:solidFill>
                  <a:schemeClr val="accent6">
                    <a:lumMod val="50000"/>
                  </a:schemeClr>
                </a:solidFill>
              </a:rPr>
              <a:t>CPI inflation rate  =</a:t>
            </a:r>
            <a:endParaRPr lang="en-US" sz="2800" dirty="0">
              <a:solidFill>
                <a:schemeClr val="accent6">
                  <a:lumMod val="50000"/>
                </a:schemeClr>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12</a:t>
            </a:fld>
            <a:endParaRPr lang="en-US"/>
          </a:p>
        </p:txBody>
      </p:sp>
      <p:sp>
        <p:nvSpPr>
          <p:cNvPr id="5" name="Footer Placeholder 4"/>
          <p:cNvSpPr>
            <a:spLocks noGrp="1"/>
          </p:cNvSpPr>
          <p:nvPr>
            <p:ph type="ftr" sz="quarter" idx="11"/>
          </p:nvPr>
        </p:nvSpPr>
        <p:spPr/>
        <p:txBody>
          <a:bodyPr/>
          <a:lstStyle/>
          <a:p>
            <a:pPr>
              <a:defRPr/>
            </a:pPr>
            <a:r>
              <a:rPr lang="en-US" dirty="0" smtClean="0">
                <a:solidFill>
                  <a:srgbClr val="000000"/>
                </a:solidFill>
              </a:rPr>
              <a:t>© 2018 </a:t>
            </a:r>
            <a:r>
              <a:rPr lang="en-US" dirty="0" err="1" smtClean="0">
                <a:solidFill>
                  <a:srgbClr val="000000"/>
                </a:solidFill>
              </a:rPr>
              <a:t>Cengage</a:t>
            </a:r>
            <a:r>
              <a:rPr lang="en-US" dirty="0" smtClean="0">
                <a:solidFill>
                  <a:srgbClr val="000000"/>
                </a:solidFill>
              </a:rPr>
              <a:t>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139"/>
          <p:cNvGraphicFramePr>
            <a:graphicFrameLocks noGrp="1"/>
          </p:cNvGraphicFramePr>
          <p:nvPr>
            <p:extLst>
              <p:ext uri="{D42A27DB-BD31-4B8C-83A1-F6EECF244321}">
                <p14:modId xmlns:p14="http://schemas.microsoft.com/office/powerpoint/2010/main" val="3823168247"/>
              </p:ext>
            </p:extLst>
          </p:nvPr>
        </p:nvGraphicFramePr>
        <p:xfrm>
          <a:off x="4800600" y="868363"/>
          <a:ext cx="3800475" cy="2754313"/>
        </p:xfrm>
        <a:graphic>
          <a:graphicData uri="http://schemas.openxmlformats.org/drawingml/2006/table">
            <a:tbl>
              <a:tblPr/>
              <a:tblGrid>
                <a:gridCol w="1196975"/>
                <a:gridCol w="1206500"/>
                <a:gridCol w="1397000"/>
              </a:tblGrid>
              <a:tr h="10033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smtClean="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beef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chicken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2613">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 name="TextBox 6"/>
          <p:cNvSpPr txBox="1"/>
          <p:nvPr/>
        </p:nvSpPr>
        <p:spPr>
          <a:xfrm>
            <a:off x="4876800" y="4343400"/>
            <a:ext cx="4137095" cy="523220"/>
          </a:xfrm>
          <a:prstGeom prst="rect">
            <a:avLst/>
          </a:prstGeom>
          <a:noFill/>
        </p:spPr>
        <p:txBody>
          <a:bodyPr wrap="none" rtlCol="0">
            <a:spAutoFit/>
          </a:bodyPr>
          <a:lstStyle/>
          <a:p>
            <a:r>
              <a:rPr lang="en-US" sz="2800" dirty="0" smtClean="0">
                <a:solidFill>
                  <a:schemeClr val="accent6">
                    <a:lumMod val="50000"/>
                  </a:schemeClr>
                </a:solidFill>
              </a:rPr>
              <a:t>(</a:t>
            </a:r>
            <a:r>
              <a:rPr lang="en-US" sz="2800" dirty="0">
                <a:solidFill>
                  <a:schemeClr val="accent6">
                    <a:lumMod val="50000"/>
                  </a:schemeClr>
                </a:solidFill>
              </a:rPr>
              <a:t>$9 x10)+($6 x20)= $210 </a:t>
            </a:r>
            <a:endParaRPr lang="en-US" sz="2800" dirty="0"/>
          </a:p>
        </p:txBody>
      </p:sp>
      <p:sp>
        <p:nvSpPr>
          <p:cNvPr id="9" name="TextBox 8"/>
          <p:cNvSpPr txBox="1"/>
          <p:nvPr/>
        </p:nvSpPr>
        <p:spPr>
          <a:xfrm>
            <a:off x="2667000" y="4876800"/>
            <a:ext cx="4307164" cy="523220"/>
          </a:xfrm>
          <a:prstGeom prst="rect">
            <a:avLst/>
          </a:prstGeom>
          <a:noFill/>
        </p:spPr>
        <p:txBody>
          <a:bodyPr wrap="none" rtlCol="0">
            <a:spAutoFit/>
          </a:bodyPr>
          <a:lstStyle/>
          <a:p>
            <a:r>
              <a:rPr lang="en-US" sz="2800" dirty="0">
                <a:solidFill>
                  <a:schemeClr val="accent6">
                    <a:lumMod val="50000"/>
                  </a:schemeClr>
                </a:solidFill>
              </a:rPr>
              <a:t>100 x ($210/</a:t>
            </a:r>
            <a:r>
              <a:rPr lang="en-US" sz="2800" dirty="0">
                <a:solidFill>
                  <a:srgbClr val="FF0000"/>
                </a:solidFill>
              </a:rPr>
              <a:t>$120</a:t>
            </a:r>
            <a:r>
              <a:rPr lang="en-US" sz="2800" dirty="0">
                <a:solidFill>
                  <a:schemeClr val="accent6">
                    <a:lumMod val="50000"/>
                  </a:schemeClr>
                </a:solidFill>
              </a:rPr>
              <a:t>)  =  175</a:t>
            </a:r>
          </a:p>
        </p:txBody>
      </p:sp>
      <p:sp>
        <p:nvSpPr>
          <p:cNvPr id="11" name="TextBox 10"/>
          <p:cNvSpPr txBox="1"/>
          <p:nvPr/>
        </p:nvSpPr>
        <p:spPr>
          <a:xfrm>
            <a:off x="3505200" y="5410200"/>
            <a:ext cx="4886098" cy="523220"/>
          </a:xfrm>
          <a:prstGeom prst="rect">
            <a:avLst/>
          </a:prstGeom>
          <a:noFill/>
        </p:spPr>
        <p:txBody>
          <a:bodyPr wrap="none" rtlCol="0">
            <a:spAutoFit/>
          </a:bodyPr>
          <a:lstStyle/>
          <a:p>
            <a:r>
              <a:rPr lang="en-US" sz="2800" dirty="0">
                <a:solidFill>
                  <a:schemeClr val="accent6">
                    <a:lumMod val="50000"/>
                  </a:schemeClr>
                </a:solidFill>
              </a:rPr>
              <a:t>(175 – </a:t>
            </a:r>
            <a:r>
              <a:rPr lang="en-US" sz="2800" dirty="0">
                <a:solidFill>
                  <a:srgbClr val="FF0000"/>
                </a:solidFill>
              </a:rPr>
              <a:t>125</a:t>
            </a:r>
            <a:r>
              <a:rPr lang="en-US" sz="2800" dirty="0">
                <a:solidFill>
                  <a:schemeClr val="accent6">
                    <a:lumMod val="50000"/>
                  </a:schemeClr>
                </a:solidFill>
              </a:rPr>
              <a:t>)/</a:t>
            </a:r>
            <a:r>
              <a:rPr lang="en-US" sz="2800" dirty="0" smtClean="0">
                <a:solidFill>
                  <a:schemeClr val="accent6">
                    <a:lumMod val="50000"/>
                  </a:schemeClr>
                </a:solidFill>
              </a:rPr>
              <a:t>125 X100 </a:t>
            </a:r>
            <a:r>
              <a:rPr lang="en-US" sz="2800" dirty="0">
                <a:solidFill>
                  <a:schemeClr val="accent6">
                    <a:lumMod val="50000"/>
                  </a:schemeClr>
                </a:solidFill>
              </a:rPr>
              <a:t>=  </a:t>
            </a:r>
            <a:r>
              <a:rPr lang="en-US" sz="2800" dirty="0">
                <a:solidFill>
                  <a:srgbClr val="FF0000"/>
                </a:solidFill>
              </a:rPr>
              <a:t>40</a:t>
            </a:r>
            <a:r>
              <a:rPr lang="en-US" sz="2800" dirty="0" smtClean="0">
                <a:solidFill>
                  <a:srgbClr val="FF0000"/>
                </a:solidFill>
              </a:rPr>
              <a:t>%</a:t>
            </a:r>
            <a:endParaRPr lang="en-US" sz="2800" dirty="0">
              <a:solidFill>
                <a:srgbClr val="FF0000"/>
              </a:solidFill>
            </a:endParaRPr>
          </a:p>
        </p:txBody>
      </p:sp>
    </p:spTree>
    <p:extLst>
      <p:ext uri="{BB962C8B-B14F-4D97-AF65-F5344CB8AC3E}">
        <p14:creationId xmlns:p14="http://schemas.microsoft.com/office/powerpoint/2010/main" val="23198057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77813" y="1025525"/>
            <a:ext cx="8637587" cy="5422900"/>
          </a:xfrm>
        </p:spPr>
        <p:txBody>
          <a:bodyPr/>
          <a:lstStyle/>
          <a:p>
            <a:endParaRPr lang="en-US" dirty="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13</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45944735"/>
              </p:ext>
            </p:extLst>
          </p:nvPr>
        </p:nvGraphicFramePr>
        <p:xfrm>
          <a:off x="4508500" y="3333750"/>
          <a:ext cx="127000" cy="190500"/>
        </p:xfrm>
        <a:graphic>
          <a:graphicData uri="http://schemas.openxmlformats.org/presentationml/2006/ole">
            <mc:AlternateContent xmlns:mc="http://schemas.openxmlformats.org/markup-compatibility/2006">
              <mc:Choice xmlns:v="urn:schemas-microsoft-com:vml" Requires="v">
                <p:oleObj spid="_x0000_s5149" name="Equation" r:id="rId3" imgW="127000" imgH="190500" progId="Equation.3">
                  <p:embed/>
                </p:oleObj>
              </mc:Choice>
              <mc:Fallback>
                <p:oleObj name="Equation" r:id="rId3" imgW="127000" imgH="190500" progId="Equation.3">
                  <p:embed/>
                  <p:pic>
                    <p:nvPicPr>
                      <p:cNvPr id="0" name=""/>
                      <p:cNvPicPr/>
                      <p:nvPr/>
                    </p:nvPicPr>
                    <p:blipFill>
                      <a:blip r:embed="rId4"/>
                      <a:stretch>
                        <a:fillRect/>
                      </a:stretch>
                    </p:blipFill>
                    <p:spPr>
                      <a:xfrm>
                        <a:off x="4508500" y="3333750"/>
                        <a:ext cx="127000" cy="1905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525263037"/>
              </p:ext>
            </p:extLst>
          </p:nvPr>
        </p:nvGraphicFramePr>
        <p:xfrm>
          <a:off x="4508500" y="3333750"/>
          <a:ext cx="127000" cy="190500"/>
        </p:xfrm>
        <a:graphic>
          <a:graphicData uri="http://schemas.openxmlformats.org/presentationml/2006/ole">
            <mc:AlternateContent xmlns:mc="http://schemas.openxmlformats.org/markup-compatibility/2006">
              <mc:Choice xmlns:v="urn:schemas-microsoft-com:vml" Requires="v">
                <p:oleObj spid="_x0000_s5150" name="Equation" r:id="rId5" imgW="127000" imgH="190500" progId="Equation.3">
                  <p:embed/>
                </p:oleObj>
              </mc:Choice>
              <mc:Fallback>
                <p:oleObj name="Equation" r:id="rId5" imgW="127000" imgH="190500" progId="Equation.3">
                  <p:embed/>
                  <p:pic>
                    <p:nvPicPr>
                      <p:cNvPr id="0" name=""/>
                      <p:cNvPicPr/>
                      <p:nvPr/>
                    </p:nvPicPr>
                    <p:blipFill>
                      <a:blip r:embed="rId6"/>
                      <a:stretch>
                        <a:fillRect/>
                      </a:stretch>
                    </p:blipFill>
                    <p:spPr>
                      <a:xfrm>
                        <a:off x="4508500" y="3333750"/>
                        <a:ext cx="127000" cy="1905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193872631"/>
              </p:ext>
            </p:extLst>
          </p:nvPr>
        </p:nvGraphicFramePr>
        <p:xfrm>
          <a:off x="914400" y="1981200"/>
          <a:ext cx="7900086" cy="1066800"/>
        </p:xfrm>
        <a:graphic>
          <a:graphicData uri="http://schemas.openxmlformats.org/presentationml/2006/ole">
            <mc:AlternateContent xmlns:mc="http://schemas.openxmlformats.org/markup-compatibility/2006">
              <mc:Choice xmlns:v="urn:schemas-microsoft-com:vml" Requires="v">
                <p:oleObj spid="_x0000_s5151" name="Equation" r:id="rId7" imgW="3479800" imgH="469900" progId="Equation.3">
                  <p:embed/>
                </p:oleObj>
              </mc:Choice>
              <mc:Fallback>
                <p:oleObj name="Equation" r:id="rId7" imgW="3479800" imgH="469900" progId="Equation.3">
                  <p:embed/>
                  <p:pic>
                    <p:nvPicPr>
                      <p:cNvPr id="0" name=""/>
                      <p:cNvPicPr/>
                      <p:nvPr/>
                    </p:nvPicPr>
                    <p:blipFill>
                      <a:blip r:embed="rId8"/>
                      <a:stretch>
                        <a:fillRect/>
                      </a:stretch>
                    </p:blipFill>
                    <p:spPr>
                      <a:xfrm>
                        <a:off x="914400" y="1981200"/>
                        <a:ext cx="7900086" cy="10668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613582630"/>
              </p:ext>
            </p:extLst>
          </p:nvPr>
        </p:nvGraphicFramePr>
        <p:xfrm>
          <a:off x="685800" y="5181600"/>
          <a:ext cx="7696201" cy="935052"/>
        </p:xfrm>
        <a:graphic>
          <a:graphicData uri="http://schemas.openxmlformats.org/presentationml/2006/ole">
            <mc:AlternateContent xmlns:mc="http://schemas.openxmlformats.org/markup-compatibility/2006">
              <mc:Choice xmlns:v="urn:schemas-microsoft-com:vml" Requires="v">
                <p:oleObj spid="_x0000_s5152" name="Equation" r:id="rId9" imgW="4076700" imgH="495300" progId="Equation.3">
                  <p:embed/>
                </p:oleObj>
              </mc:Choice>
              <mc:Fallback>
                <p:oleObj name="Equation" r:id="rId9" imgW="4076700" imgH="495300" progId="Equation.3">
                  <p:embed/>
                  <p:pic>
                    <p:nvPicPr>
                      <p:cNvPr id="0" name=""/>
                      <p:cNvPicPr/>
                      <p:nvPr/>
                    </p:nvPicPr>
                    <p:blipFill>
                      <a:blip r:embed="rId10"/>
                      <a:stretch>
                        <a:fillRect/>
                      </a:stretch>
                    </p:blipFill>
                    <p:spPr>
                      <a:xfrm>
                        <a:off x="685800" y="5181600"/>
                        <a:ext cx="7696201" cy="935052"/>
                      </a:xfrm>
                      <a:prstGeom prst="rect">
                        <a:avLst/>
                      </a:prstGeom>
                    </p:spPr>
                  </p:pic>
                </p:oleObj>
              </mc:Fallback>
            </mc:AlternateContent>
          </a:graphicData>
        </a:graphic>
      </p:graphicFrame>
      <p:sp>
        <p:nvSpPr>
          <p:cNvPr id="6" name="TextBox 5"/>
          <p:cNvSpPr txBox="1"/>
          <p:nvPr/>
        </p:nvSpPr>
        <p:spPr>
          <a:xfrm>
            <a:off x="228600" y="1143000"/>
            <a:ext cx="8534400" cy="3600986"/>
          </a:xfrm>
          <a:prstGeom prst="rect">
            <a:avLst/>
          </a:prstGeom>
          <a:noFill/>
        </p:spPr>
        <p:txBody>
          <a:bodyPr wrap="square" rtlCol="0">
            <a:spAutoFit/>
          </a:bodyPr>
          <a:lstStyle/>
          <a:p>
            <a:pPr marL="285750" indent="-285750">
              <a:buFont typeface="Arial"/>
              <a:buChar char="•"/>
            </a:pPr>
            <a:r>
              <a:rPr lang="en-US" sz="3200" dirty="0" smtClean="0"/>
              <a:t>CPI</a:t>
            </a:r>
          </a:p>
          <a:p>
            <a:pPr lvl="8"/>
            <a:endParaRPr lang="en-US" sz="2800" dirty="0" smtClean="0"/>
          </a:p>
          <a:p>
            <a:pPr lvl="8"/>
            <a:endParaRPr lang="en-US" sz="2800" i="1" dirty="0"/>
          </a:p>
          <a:p>
            <a:pPr lvl="8"/>
            <a:endParaRPr lang="en-US" sz="2800" i="1" dirty="0" smtClean="0"/>
          </a:p>
          <a:p>
            <a:pPr lvl="8"/>
            <a:endParaRPr lang="en-US" sz="2800" i="1" dirty="0"/>
          </a:p>
          <a:p>
            <a:pPr marL="4000500" lvl="8" indent="-342900">
              <a:buFont typeface="Wingdings" charset="2"/>
              <a:buChar char="§"/>
            </a:pPr>
            <a:r>
              <a:rPr lang="en-US" sz="2400" i="1" dirty="0" smtClean="0"/>
              <a:t> CPI Base Year = 100</a:t>
            </a:r>
            <a:endParaRPr lang="en-US" sz="2400" i="1" dirty="0"/>
          </a:p>
          <a:p>
            <a:pPr marL="285750" indent="-285750">
              <a:buFont typeface="Arial"/>
              <a:buChar char="•"/>
            </a:pPr>
            <a:endParaRPr lang="en-US" sz="2800" dirty="0" smtClean="0"/>
          </a:p>
          <a:p>
            <a:pPr marL="285750" indent="-285750">
              <a:buFont typeface="Arial"/>
              <a:buChar char="•"/>
            </a:pPr>
            <a:r>
              <a:rPr lang="en-US" sz="3200" dirty="0" smtClean="0"/>
              <a:t>Inflation Rate using CPI</a:t>
            </a:r>
            <a:endParaRPr lang="en-US" sz="3200" dirty="0"/>
          </a:p>
        </p:txBody>
      </p:sp>
    </p:spTree>
    <p:extLst>
      <p:ext uri="{BB962C8B-B14F-4D97-AF65-F5344CB8AC3E}">
        <p14:creationId xmlns:p14="http://schemas.microsoft.com/office/powerpoint/2010/main" val="17497562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the CPI’s Basket?</a:t>
            </a:r>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14</a:t>
            </a:fld>
            <a:endParaRPr lang="en-US" dirty="0"/>
          </a:p>
        </p:txBody>
      </p:sp>
      <p:sp>
        <p:nvSpPr>
          <p:cNvPr id="5" name="Footer Placeholder 4"/>
          <p:cNvSpPr>
            <a:spLocks noGrp="1"/>
          </p:cNvSpPr>
          <p:nvPr>
            <p:ph type="ftr" sz="quarter" idx="14"/>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707" y="838200"/>
            <a:ext cx="7580586" cy="5053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22002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2</a:t>
            </a:r>
            <a:r>
              <a:rPr lang="en-US" dirty="0">
                <a:solidFill>
                  <a:schemeClr val="accent6">
                    <a:lumMod val="50000"/>
                  </a:schemeClr>
                </a:solidFill>
              </a:rPr>
              <a:t>		</a:t>
            </a:r>
            <a:r>
              <a:rPr lang="en-US" dirty="0">
                <a:solidFill>
                  <a:srgbClr val="AE1221"/>
                </a:solidFill>
              </a:rPr>
              <a:t>Substitution bias</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sz="2800" dirty="0">
                <a:solidFill>
                  <a:schemeClr val="accent6">
                    <a:lumMod val="50000"/>
                  </a:schemeClr>
                </a:solidFill>
              </a:rPr>
              <a:t>CPI basket:</a:t>
            </a:r>
            <a:br>
              <a:rPr lang="en-US" sz="2800" dirty="0">
                <a:solidFill>
                  <a:schemeClr val="accent6">
                    <a:lumMod val="50000"/>
                  </a:schemeClr>
                </a:solidFill>
              </a:rPr>
            </a:br>
            <a:r>
              <a:rPr lang="en-US" sz="2800" dirty="0">
                <a:solidFill>
                  <a:schemeClr val="accent6">
                    <a:lumMod val="50000"/>
                  </a:schemeClr>
                </a:solidFill>
              </a:rPr>
              <a:t>  {10 </a:t>
            </a:r>
            <a:r>
              <a:rPr lang="en-US" sz="2800" dirty="0" err="1">
                <a:solidFill>
                  <a:schemeClr val="accent6">
                    <a:lumMod val="50000"/>
                  </a:schemeClr>
                </a:solidFill>
              </a:rPr>
              <a:t>lbs</a:t>
            </a:r>
            <a:r>
              <a:rPr lang="en-US" sz="2800" dirty="0">
                <a:solidFill>
                  <a:schemeClr val="accent6">
                    <a:lumMod val="50000"/>
                  </a:schemeClr>
                </a:solidFill>
              </a:rPr>
              <a:t> beef, </a:t>
            </a:r>
            <a:br>
              <a:rPr lang="en-US" sz="2800" dirty="0">
                <a:solidFill>
                  <a:schemeClr val="accent6">
                    <a:lumMod val="50000"/>
                  </a:schemeClr>
                </a:solidFill>
              </a:rPr>
            </a:br>
            <a:r>
              <a:rPr lang="en-US" sz="2800" dirty="0">
                <a:solidFill>
                  <a:schemeClr val="accent6">
                    <a:lumMod val="50000"/>
                  </a:schemeClr>
                </a:solidFill>
              </a:rPr>
              <a:t>   20 </a:t>
            </a:r>
            <a:r>
              <a:rPr lang="en-US" sz="2800" dirty="0" err="1">
                <a:solidFill>
                  <a:schemeClr val="accent6">
                    <a:lumMod val="50000"/>
                  </a:schemeClr>
                </a:solidFill>
              </a:rPr>
              <a:t>lbs</a:t>
            </a:r>
            <a:r>
              <a:rPr lang="en-US" sz="2800" dirty="0">
                <a:solidFill>
                  <a:schemeClr val="accent6">
                    <a:lumMod val="50000"/>
                  </a:schemeClr>
                </a:solidFill>
              </a:rPr>
              <a:t> chicken}</a:t>
            </a:r>
          </a:p>
          <a:p>
            <a:pPr marL="0" indent="0">
              <a:buNone/>
            </a:pPr>
            <a:r>
              <a:rPr lang="en-US" sz="2800" dirty="0">
                <a:solidFill>
                  <a:schemeClr val="accent6">
                    <a:lumMod val="50000"/>
                  </a:schemeClr>
                </a:solidFill>
              </a:rPr>
              <a:t>In </a:t>
            </a:r>
            <a:r>
              <a:rPr lang="en-US" sz="2800" dirty="0" smtClean="0">
                <a:solidFill>
                  <a:schemeClr val="accent6">
                    <a:lumMod val="50000"/>
                  </a:schemeClr>
                </a:solidFill>
              </a:rPr>
              <a:t>2014 </a:t>
            </a:r>
            <a:r>
              <a:rPr lang="en-US" sz="2800" dirty="0">
                <a:solidFill>
                  <a:schemeClr val="accent6">
                    <a:lumMod val="50000"/>
                  </a:schemeClr>
                </a:solidFill>
              </a:rPr>
              <a:t>and </a:t>
            </a:r>
            <a:r>
              <a:rPr lang="en-US" sz="2800" dirty="0" smtClean="0">
                <a:solidFill>
                  <a:schemeClr val="accent6">
                    <a:lumMod val="50000"/>
                  </a:schemeClr>
                </a:solidFill>
              </a:rPr>
              <a:t>2015, </a:t>
            </a:r>
            <a:r>
              <a:rPr lang="en-US" sz="2800" dirty="0">
                <a:solidFill>
                  <a:schemeClr val="accent6">
                    <a:lumMod val="50000"/>
                  </a:schemeClr>
                </a:solidFill>
              </a:rPr>
              <a:t/>
            </a:r>
            <a:br>
              <a:rPr lang="en-US" sz="2800" dirty="0">
                <a:solidFill>
                  <a:schemeClr val="accent6">
                    <a:lumMod val="50000"/>
                  </a:schemeClr>
                </a:solidFill>
              </a:rPr>
            </a:br>
            <a:r>
              <a:rPr lang="en-US" sz="2800" dirty="0">
                <a:solidFill>
                  <a:schemeClr val="accent6">
                    <a:lumMod val="50000"/>
                  </a:schemeClr>
                </a:solidFill>
              </a:rPr>
              <a:t>households </a:t>
            </a:r>
            <a:br>
              <a:rPr lang="en-US" sz="2800" dirty="0">
                <a:solidFill>
                  <a:schemeClr val="accent6">
                    <a:lumMod val="50000"/>
                  </a:schemeClr>
                </a:solidFill>
              </a:rPr>
            </a:br>
            <a:r>
              <a:rPr lang="en-US" sz="2800" dirty="0">
                <a:solidFill>
                  <a:schemeClr val="accent6">
                    <a:lumMod val="50000"/>
                  </a:schemeClr>
                </a:solidFill>
              </a:rPr>
              <a:t>bought CPI basket.</a:t>
            </a:r>
          </a:p>
          <a:p>
            <a:pPr marL="0" indent="0">
              <a:buNone/>
            </a:pPr>
            <a:r>
              <a:rPr lang="en-US" sz="2800" dirty="0">
                <a:solidFill>
                  <a:schemeClr val="accent6">
                    <a:lumMod val="50000"/>
                  </a:schemeClr>
                </a:solidFill>
              </a:rPr>
              <a:t>In </a:t>
            </a:r>
            <a:r>
              <a:rPr lang="en-US" sz="2800" dirty="0" smtClean="0">
                <a:solidFill>
                  <a:schemeClr val="accent6">
                    <a:lumMod val="50000"/>
                  </a:schemeClr>
                </a:solidFill>
              </a:rPr>
              <a:t>2016,  </a:t>
            </a:r>
            <a:r>
              <a:rPr lang="en-US" sz="2800" dirty="0">
                <a:solidFill>
                  <a:schemeClr val="accent6">
                    <a:lumMod val="50000"/>
                  </a:schemeClr>
                </a:solidFill>
              </a:rPr>
              <a:t>households bought  {5 </a:t>
            </a:r>
            <a:r>
              <a:rPr lang="en-US" sz="2800" dirty="0" err="1">
                <a:solidFill>
                  <a:schemeClr val="accent6">
                    <a:lumMod val="50000"/>
                  </a:schemeClr>
                </a:solidFill>
              </a:rPr>
              <a:t>lbs</a:t>
            </a:r>
            <a:r>
              <a:rPr lang="en-US" sz="2800" dirty="0">
                <a:solidFill>
                  <a:schemeClr val="accent6">
                    <a:lumMod val="50000"/>
                  </a:schemeClr>
                </a:solidFill>
              </a:rPr>
              <a:t> beef, 25 </a:t>
            </a:r>
            <a:r>
              <a:rPr lang="en-US" sz="2800" dirty="0" err="1">
                <a:solidFill>
                  <a:schemeClr val="accent6">
                    <a:lumMod val="50000"/>
                  </a:schemeClr>
                </a:solidFill>
              </a:rPr>
              <a:t>lbs</a:t>
            </a:r>
            <a:r>
              <a:rPr lang="en-US" sz="2800" dirty="0">
                <a:solidFill>
                  <a:schemeClr val="accent6">
                    <a:lumMod val="50000"/>
                  </a:schemeClr>
                </a:solidFill>
              </a:rPr>
              <a:t> chicken</a:t>
            </a:r>
            <a:r>
              <a:rPr lang="en-US" sz="2800" dirty="0" smtClean="0">
                <a:solidFill>
                  <a:schemeClr val="accent6">
                    <a:lumMod val="50000"/>
                  </a:schemeClr>
                </a:solidFill>
              </a:rPr>
              <a:t>}.</a:t>
            </a:r>
          </a:p>
          <a:p>
            <a:pPr marL="514350" indent="-514350">
              <a:buClr>
                <a:srgbClr val="C00000"/>
              </a:buClr>
              <a:buFont typeface="+mj-lt"/>
              <a:buAutoNum type="alphaUcPeriod"/>
            </a:pPr>
            <a:r>
              <a:rPr lang="en-US" sz="2800" dirty="0" smtClean="0">
                <a:solidFill>
                  <a:schemeClr val="tx1"/>
                </a:solidFill>
              </a:rPr>
              <a:t>Compute </a:t>
            </a:r>
            <a:r>
              <a:rPr lang="en-US" sz="2800" dirty="0">
                <a:solidFill>
                  <a:schemeClr val="tx1"/>
                </a:solidFill>
              </a:rPr>
              <a:t>cost of the </a:t>
            </a:r>
            <a:r>
              <a:rPr lang="en-US" sz="2800" dirty="0" smtClean="0">
                <a:solidFill>
                  <a:schemeClr val="tx1"/>
                </a:solidFill>
              </a:rPr>
              <a:t>2016 </a:t>
            </a:r>
            <a:r>
              <a:rPr lang="en-US" sz="2800" dirty="0">
                <a:solidFill>
                  <a:schemeClr val="tx1"/>
                </a:solidFill>
              </a:rPr>
              <a:t>household basket.</a:t>
            </a:r>
          </a:p>
          <a:p>
            <a:pPr marL="514350" indent="-514350">
              <a:buClr>
                <a:srgbClr val="C00000"/>
              </a:buClr>
              <a:buFont typeface="+mj-lt"/>
              <a:buAutoNum type="alphaUcPeriod"/>
            </a:pPr>
            <a:r>
              <a:rPr lang="en-US" sz="2800" dirty="0" smtClean="0">
                <a:solidFill>
                  <a:schemeClr val="tx1"/>
                </a:solidFill>
              </a:rPr>
              <a:t>Compute </a:t>
            </a:r>
            <a:r>
              <a:rPr lang="en-US" sz="2800" dirty="0">
                <a:solidFill>
                  <a:schemeClr val="tx1"/>
                </a:solidFill>
              </a:rPr>
              <a:t>% increase in cost of household basket over </a:t>
            </a:r>
            <a:r>
              <a:rPr lang="en-US" sz="2800" dirty="0" smtClean="0">
                <a:solidFill>
                  <a:schemeClr val="tx1"/>
                </a:solidFill>
              </a:rPr>
              <a:t>2015–2016, </a:t>
            </a:r>
            <a:r>
              <a:rPr lang="en-US" sz="2800" dirty="0">
                <a:solidFill>
                  <a:schemeClr val="tx1"/>
                </a:solidFill>
              </a:rPr>
              <a:t>compare to CPI inflation rate</a:t>
            </a:r>
            <a:r>
              <a:rPr lang="en-US" sz="2800" dirty="0" smtClean="0">
                <a:solidFill>
                  <a:schemeClr val="tx1"/>
                </a:solidFill>
              </a:rPr>
              <a:t>.</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15</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44"/>
          <p:cNvGraphicFramePr>
            <a:graphicFrameLocks noGrp="1"/>
          </p:cNvGraphicFramePr>
          <p:nvPr>
            <p:extLst>
              <p:ext uri="{D42A27DB-BD31-4B8C-83A1-F6EECF244321}">
                <p14:modId xmlns:p14="http://schemas.microsoft.com/office/powerpoint/2010/main" val="430620903"/>
              </p:ext>
            </p:extLst>
          </p:nvPr>
        </p:nvGraphicFramePr>
        <p:xfrm>
          <a:off x="3608388" y="838200"/>
          <a:ext cx="5202237" cy="2497484"/>
        </p:xfrm>
        <a:graphic>
          <a:graphicData uri="http://schemas.openxmlformats.org/drawingml/2006/table">
            <a:tbl>
              <a:tblPr/>
              <a:tblGrid>
                <a:gridCol w="1020762"/>
                <a:gridCol w="1031875"/>
                <a:gridCol w="1308100"/>
                <a:gridCol w="1841500"/>
              </a:tblGrid>
              <a:tr h="923286">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smtClean="0">
                        <a:ln>
                          <a:noFill/>
                        </a:ln>
                        <a:solidFill>
                          <a:schemeClr val="tx1"/>
                        </a:solidFill>
                        <a:effectLst/>
                        <a:latin typeface="Arial" charset="0"/>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dirty="0" smtClean="0">
                          <a:ln>
                            <a:noFill/>
                          </a:ln>
                          <a:solidFill>
                            <a:schemeClr val="tx1"/>
                          </a:solidFill>
                          <a:effectLst/>
                          <a:latin typeface="Arial" charset="0"/>
                        </a:rPr>
                        <a:t>beef</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chicken</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cost of CPI basket</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20554">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$120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735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$150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45947">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2016</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$9</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$6</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$210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707132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2</a:t>
            </a:r>
            <a:r>
              <a:rPr lang="en-US" dirty="0">
                <a:solidFill>
                  <a:schemeClr val="accent6">
                    <a:lumMod val="50000"/>
                  </a:schemeClr>
                </a:solidFill>
              </a:rPr>
              <a:t>	</a:t>
            </a:r>
            <a:r>
              <a:rPr lang="en-US" dirty="0" smtClean="0">
                <a:solidFill>
                  <a:schemeClr val="accent6">
                    <a:lumMod val="50000"/>
                  </a:schemeClr>
                </a:solidFill>
              </a:rPr>
              <a:t>	</a:t>
            </a:r>
            <a:r>
              <a:rPr lang="en-US" dirty="0">
                <a:solidFill>
                  <a:schemeClr val="accent6">
                    <a:lumMod val="50000"/>
                  </a:schemeClr>
                </a:solidFill>
              </a:rPr>
              <a:t>	</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sz="2800" dirty="0">
                <a:solidFill>
                  <a:schemeClr val="accent6">
                    <a:lumMod val="50000"/>
                  </a:schemeClr>
                </a:solidFill>
              </a:rPr>
              <a:t>CPI basket:</a:t>
            </a:r>
            <a:br>
              <a:rPr lang="en-US" sz="2800" dirty="0">
                <a:solidFill>
                  <a:schemeClr val="accent6">
                    <a:lumMod val="50000"/>
                  </a:schemeClr>
                </a:solidFill>
              </a:rPr>
            </a:br>
            <a:r>
              <a:rPr lang="en-US" sz="2800" dirty="0">
                <a:solidFill>
                  <a:schemeClr val="accent6">
                    <a:lumMod val="50000"/>
                  </a:schemeClr>
                </a:solidFill>
              </a:rPr>
              <a:t>  {10 </a:t>
            </a:r>
            <a:r>
              <a:rPr lang="en-US" sz="2800" dirty="0" err="1">
                <a:solidFill>
                  <a:schemeClr val="accent6">
                    <a:lumMod val="50000"/>
                  </a:schemeClr>
                </a:solidFill>
              </a:rPr>
              <a:t>lbs</a:t>
            </a:r>
            <a:r>
              <a:rPr lang="en-US" sz="2800" dirty="0">
                <a:solidFill>
                  <a:schemeClr val="accent6">
                    <a:lumMod val="50000"/>
                  </a:schemeClr>
                </a:solidFill>
              </a:rPr>
              <a:t> beef, </a:t>
            </a:r>
            <a:br>
              <a:rPr lang="en-US" sz="2800" dirty="0">
                <a:solidFill>
                  <a:schemeClr val="accent6">
                    <a:lumMod val="50000"/>
                  </a:schemeClr>
                </a:solidFill>
              </a:rPr>
            </a:br>
            <a:r>
              <a:rPr lang="en-US" sz="2800" dirty="0">
                <a:solidFill>
                  <a:schemeClr val="accent6">
                    <a:lumMod val="50000"/>
                  </a:schemeClr>
                </a:solidFill>
              </a:rPr>
              <a:t>   20 </a:t>
            </a:r>
            <a:r>
              <a:rPr lang="en-US" sz="2800" dirty="0" err="1">
                <a:solidFill>
                  <a:schemeClr val="accent6">
                    <a:lumMod val="50000"/>
                  </a:schemeClr>
                </a:solidFill>
              </a:rPr>
              <a:t>lbs</a:t>
            </a:r>
            <a:r>
              <a:rPr lang="en-US" sz="2800" dirty="0">
                <a:solidFill>
                  <a:schemeClr val="accent6">
                    <a:lumMod val="50000"/>
                  </a:schemeClr>
                </a:solidFill>
              </a:rPr>
              <a:t> chicken}</a:t>
            </a:r>
          </a:p>
          <a:p>
            <a:pPr marL="0" indent="0">
              <a:buNone/>
            </a:pPr>
            <a:r>
              <a:rPr lang="en-US" sz="2800" dirty="0">
                <a:solidFill>
                  <a:schemeClr val="accent6">
                    <a:lumMod val="50000"/>
                  </a:schemeClr>
                </a:solidFill>
              </a:rPr>
              <a:t>In </a:t>
            </a:r>
            <a:r>
              <a:rPr lang="en-US" sz="2800" dirty="0" smtClean="0">
                <a:solidFill>
                  <a:schemeClr val="accent6">
                    <a:lumMod val="50000"/>
                  </a:schemeClr>
                </a:solidFill>
              </a:rPr>
              <a:t>2014 </a:t>
            </a:r>
            <a:r>
              <a:rPr lang="en-US" sz="2800" dirty="0">
                <a:solidFill>
                  <a:schemeClr val="accent6">
                    <a:lumMod val="50000"/>
                  </a:schemeClr>
                </a:solidFill>
              </a:rPr>
              <a:t>and </a:t>
            </a:r>
            <a:r>
              <a:rPr lang="en-US" sz="2800" dirty="0" smtClean="0">
                <a:solidFill>
                  <a:schemeClr val="accent6">
                    <a:lumMod val="50000"/>
                  </a:schemeClr>
                </a:solidFill>
              </a:rPr>
              <a:t>2015, </a:t>
            </a:r>
            <a:r>
              <a:rPr lang="en-US" sz="2800" dirty="0">
                <a:solidFill>
                  <a:schemeClr val="accent6">
                    <a:lumMod val="50000"/>
                  </a:schemeClr>
                </a:solidFill>
              </a:rPr>
              <a:t/>
            </a:r>
            <a:br>
              <a:rPr lang="en-US" sz="2800" dirty="0">
                <a:solidFill>
                  <a:schemeClr val="accent6">
                    <a:lumMod val="50000"/>
                  </a:schemeClr>
                </a:solidFill>
              </a:rPr>
            </a:br>
            <a:r>
              <a:rPr lang="en-US" sz="2800" dirty="0">
                <a:solidFill>
                  <a:schemeClr val="accent6">
                    <a:lumMod val="50000"/>
                  </a:schemeClr>
                </a:solidFill>
              </a:rPr>
              <a:t>households </a:t>
            </a:r>
            <a:br>
              <a:rPr lang="en-US" sz="2800" dirty="0">
                <a:solidFill>
                  <a:schemeClr val="accent6">
                    <a:lumMod val="50000"/>
                  </a:schemeClr>
                </a:solidFill>
              </a:rPr>
            </a:br>
            <a:r>
              <a:rPr lang="en-US" sz="2800" dirty="0">
                <a:solidFill>
                  <a:schemeClr val="accent6">
                    <a:lumMod val="50000"/>
                  </a:schemeClr>
                </a:solidFill>
              </a:rPr>
              <a:t>bought CPI basket.</a:t>
            </a:r>
          </a:p>
          <a:p>
            <a:pPr marL="0" indent="0">
              <a:buNone/>
            </a:pPr>
            <a:r>
              <a:rPr lang="en-US" sz="2800" dirty="0">
                <a:solidFill>
                  <a:schemeClr val="accent6">
                    <a:lumMod val="50000"/>
                  </a:schemeClr>
                </a:solidFill>
              </a:rPr>
              <a:t>In </a:t>
            </a:r>
            <a:r>
              <a:rPr lang="en-US" sz="2800" dirty="0" smtClean="0">
                <a:solidFill>
                  <a:schemeClr val="accent6">
                    <a:lumMod val="50000"/>
                  </a:schemeClr>
                </a:solidFill>
              </a:rPr>
              <a:t>2016,  </a:t>
            </a:r>
            <a:r>
              <a:rPr lang="en-US" sz="2800" dirty="0">
                <a:solidFill>
                  <a:schemeClr val="accent6">
                    <a:lumMod val="50000"/>
                  </a:schemeClr>
                </a:solidFill>
              </a:rPr>
              <a:t>households bought  {5 </a:t>
            </a:r>
            <a:r>
              <a:rPr lang="en-US" sz="2800" dirty="0" err="1">
                <a:solidFill>
                  <a:schemeClr val="accent6">
                    <a:lumMod val="50000"/>
                  </a:schemeClr>
                </a:solidFill>
              </a:rPr>
              <a:t>lbs</a:t>
            </a:r>
            <a:r>
              <a:rPr lang="en-US" sz="2800" dirty="0">
                <a:solidFill>
                  <a:schemeClr val="accent6">
                    <a:lumMod val="50000"/>
                  </a:schemeClr>
                </a:solidFill>
              </a:rPr>
              <a:t> beef, 25 </a:t>
            </a:r>
            <a:r>
              <a:rPr lang="en-US" sz="2800" dirty="0" err="1">
                <a:solidFill>
                  <a:schemeClr val="accent6">
                    <a:lumMod val="50000"/>
                  </a:schemeClr>
                </a:solidFill>
              </a:rPr>
              <a:t>lbs</a:t>
            </a:r>
            <a:r>
              <a:rPr lang="en-US" sz="2800" dirty="0">
                <a:solidFill>
                  <a:schemeClr val="accent6">
                    <a:lumMod val="50000"/>
                  </a:schemeClr>
                </a:solidFill>
              </a:rPr>
              <a:t> chicken</a:t>
            </a:r>
            <a:r>
              <a:rPr lang="en-US" sz="2800" dirty="0" smtClean="0">
                <a:solidFill>
                  <a:schemeClr val="accent6">
                    <a:lumMod val="50000"/>
                  </a:schemeClr>
                </a:solidFill>
              </a:rPr>
              <a:t>}.</a:t>
            </a:r>
          </a:p>
          <a:p>
            <a:pPr marL="514350" indent="-514350">
              <a:buClr>
                <a:srgbClr val="C00000"/>
              </a:buClr>
              <a:buFont typeface="+mj-lt"/>
              <a:buAutoNum type="alphaUcPeriod"/>
            </a:pPr>
            <a:r>
              <a:rPr lang="en-US" sz="2800" dirty="0" smtClean="0">
                <a:solidFill>
                  <a:schemeClr val="tx1"/>
                </a:solidFill>
              </a:rPr>
              <a:t>Compute </a:t>
            </a:r>
            <a:r>
              <a:rPr lang="en-US" sz="2800" dirty="0">
                <a:solidFill>
                  <a:schemeClr val="tx1"/>
                </a:solidFill>
              </a:rPr>
              <a:t>cost of the </a:t>
            </a:r>
            <a:r>
              <a:rPr lang="en-US" sz="2800" dirty="0" smtClean="0">
                <a:solidFill>
                  <a:schemeClr val="tx1"/>
                </a:solidFill>
              </a:rPr>
              <a:t>2016 </a:t>
            </a:r>
            <a:r>
              <a:rPr lang="en-US" sz="2800" dirty="0">
                <a:solidFill>
                  <a:schemeClr val="tx1"/>
                </a:solidFill>
              </a:rPr>
              <a:t>household basket</a:t>
            </a:r>
            <a:r>
              <a:rPr lang="en-US" sz="2800" dirty="0" smtClean="0">
                <a:solidFill>
                  <a:schemeClr val="tx1"/>
                </a:solidFill>
              </a:rPr>
              <a:t>.</a:t>
            </a:r>
            <a:endParaRPr lang="en-US" sz="2800" dirty="0" smtClean="0">
              <a:solidFill>
                <a:schemeClr val="tx1"/>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16</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44"/>
          <p:cNvGraphicFramePr>
            <a:graphicFrameLocks noGrp="1"/>
          </p:cNvGraphicFramePr>
          <p:nvPr>
            <p:extLst>
              <p:ext uri="{D42A27DB-BD31-4B8C-83A1-F6EECF244321}">
                <p14:modId xmlns:p14="http://schemas.microsoft.com/office/powerpoint/2010/main" val="1331471522"/>
              </p:ext>
            </p:extLst>
          </p:nvPr>
        </p:nvGraphicFramePr>
        <p:xfrm>
          <a:off x="3608388" y="838200"/>
          <a:ext cx="5202237" cy="2497484"/>
        </p:xfrm>
        <a:graphic>
          <a:graphicData uri="http://schemas.openxmlformats.org/drawingml/2006/table">
            <a:tbl>
              <a:tblPr/>
              <a:tblGrid>
                <a:gridCol w="1020762"/>
                <a:gridCol w="1031875"/>
                <a:gridCol w="1308100"/>
                <a:gridCol w="1841500"/>
              </a:tblGrid>
              <a:tr h="923286">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smtClean="0">
                        <a:ln>
                          <a:noFill/>
                        </a:ln>
                        <a:solidFill>
                          <a:schemeClr val="tx1"/>
                        </a:solidFill>
                        <a:effectLst/>
                        <a:latin typeface="Arial" charset="0"/>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dirty="0" smtClean="0">
                          <a:ln>
                            <a:noFill/>
                          </a:ln>
                          <a:solidFill>
                            <a:schemeClr val="tx1"/>
                          </a:solidFill>
                          <a:effectLst/>
                          <a:latin typeface="Arial" charset="0"/>
                        </a:rPr>
                        <a:t>beef</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chicken</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cost of CPI basket</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20554">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$120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735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$150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45947">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2016</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$9</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$6</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$210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 name="TextBox 6"/>
          <p:cNvSpPr txBox="1"/>
          <p:nvPr/>
        </p:nvSpPr>
        <p:spPr>
          <a:xfrm>
            <a:off x="1219200" y="5257800"/>
            <a:ext cx="4735491" cy="523220"/>
          </a:xfrm>
          <a:prstGeom prst="rect">
            <a:avLst/>
          </a:prstGeom>
          <a:noFill/>
        </p:spPr>
        <p:txBody>
          <a:bodyPr wrap="none" rtlCol="0">
            <a:spAutoFit/>
          </a:bodyPr>
          <a:lstStyle/>
          <a:p>
            <a:pPr algn="ctr">
              <a:buClr>
                <a:srgbClr val="C00000"/>
              </a:buClr>
            </a:pPr>
            <a:r>
              <a:rPr lang="en-US" sz="2800" dirty="0">
                <a:solidFill>
                  <a:schemeClr val="accent6">
                    <a:lumMod val="50000"/>
                  </a:schemeClr>
                </a:solidFill>
                <a:cs typeface="Arial"/>
              </a:rPr>
              <a:t>($9 x 5) +  ($6 x 25)  =</a:t>
            </a:r>
            <a:r>
              <a:rPr lang="en-US" sz="2800" dirty="0">
                <a:cs typeface="Arial"/>
              </a:rPr>
              <a:t>  </a:t>
            </a:r>
            <a:r>
              <a:rPr lang="en-US" sz="2800" dirty="0">
                <a:solidFill>
                  <a:srgbClr val="FF0000"/>
                </a:solidFill>
                <a:cs typeface="Arial"/>
              </a:rPr>
              <a:t>$195</a:t>
            </a:r>
            <a:endParaRPr lang="en-US" sz="2800" dirty="0">
              <a:solidFill>
                <a:srgbClr val="FF0000"/>
              </a:solidFill>
              <a:cs typeface="Arial"/>
            </a:endParaRPr>
          </a:p>
        </p:txBody>
      </p:sp>
    </p:spTree>
    <p:extLst>
      <p:ext uri="{BB962C8B-B14F-4D97-AF65-F5344CB8AC3E}">
        <p14:creationId xmlns:p14="http://schemas.microsoft.com/office/powerpoint/2010/main" val="97014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2</a:t>
            </a:r>
            <a:r>
              <a:rPr lang="en-US" dirty="0">
                <a:solidFill>
                  <a:schemeClr val="accent6">
                    <a:lumMod val="50000"/>
                  </a:schemeClr>
                </a:solidFill>
              </a:rPr>
              <a:t>	</a:t>
            </a:r>
            <a:r>
              <a:rPr lang="en-US" dirty="0" smtClean="0">
                <a:solidFill>
                  <a:schemeClr val="accent6">
                    <a:lumMod val="50000"/>
                  </a:schemeClr>
                </a:solidFill>
              </a:rPr>
              <a:t>	</a:t>
            </a:r>
            <a:r>
              <a:rPr lang="en-US" dirty="0">
                <a:solidFill>
                  <a:schemeClr val="accent6">
                    <a:lumMod val="50000"/>
                  </a:schemeClr>
                </a:solidFill>
              </a:rPr>
              <a:t>	</a:t>
            </a:r>
            <a:r>
              <a:rPr lang="en-US" dirty="0" smtClean="0">
                <a:solidFill>
                  <a:srgbClr val="AE1221"/>
                </a:solidFill>
              </a:rPr>
              <a:t>Answers</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sz="2800" dirty="0">
                <a:solidFill>
                  <a:schemeClr val="accent6">
                    <a:lumMod val="50000"/>
                  </a:schemeClr>
                </a:solidFill>
              </a:rPr>
              <a:t>CPI basket:</a:t>
            </a:r>
            <a:br>
              <a:rPr lang="en-US" sz="2800" dirty="0">
                <a:solidFill>
                  <a:schemeClr val="accent6">
                    <a:lumMod val="50000"/>
                  </a:schemeClr>
                </a:solidFill>
              </a:rPr>
            </a:br>
            <a:r>
              <a:rPr lang="en-US" sz="2800" dirty="0">
                <a:solidFill>
                  <a:schemeClr val="accent6">
                    <a:lumMod val="50000"/>
                  </a:schemeClr>
                </a:solidFill>
              </a:rPr>
              <a:t>  {10 </a:t>
            </a:r>
            <a:r>
              <a:rPr lang="en-US" sz="2800" dirty="0" err="1">
                <a:solidFill>
                  <a:schemeClr val="accent6">
                    <a:lumMod val="50000"/>
                  </a:schemeClr>
                </a:solidFill>
              </a:rPr>
              <a:t>lbs</a:t>
            </a:r>
            <a:r>
              <a:rPr lang="en-US" sz="2800" dirty="0">
                <a:solidFill>
                  <a:schemeClr val="accent6">
                    <a:lumMod val="50000"/>
                  </a:schemeClr>
                </a:solidFill>
              </a:rPr>
              <a:t> beef, </a:t>
            </a:r>
            <a:br>
              <a:rPr lang="en-US" sz="2800" dirty="0">
                <a:solidFill>
                  <a:schemeClr val="accent6">
                    <a:lumMod val="50000"/>
                  </a:schemeClr>
                </a:solidFill>
              </a:rPr>
            </a:br>
            <a:r>
              <a:rPr lang="en-US" sz="2800" dirty="0">
                <a:solidFill>
                  <a:schemeClr val="accent6">
                    <a:lumMod val="50000"/>
                  </a:schemeClr>
                </a:solidFill>
              </a:rPr>
              <a:t>   20 </a:t>
            </a:r>
            <a:r>
              <a:rPr lang="en-US" sz="2800" dirty="0" err="1">
                <a:solidFill>
                  <a:schemeClr val="accent6">
                    <a:lumMod val="50000"/>
                  </a:schemeClr>
                </a:solidFill>
              </a:rPr>
              <a:t>lbs</a:t>
            </a:r>
            <a:r>
              <a:rPr lang="en-US" sz="2800" dirty="0">
                <a:solidFill>
                  <a:schemeClr val="accent6">
                    <a:lumMod val="50000"/>
                  </a:schemeClr>
                </a:solidFill>
              </a:rPr>
              <a:t> chicken}</a:t>
            </a:r>
          </a:p>
          <a:p>
            <a:pPr marL="0" indent="0">
              <a:buNone/>
            </a:pPr>
            <a:r>
              <a:rPr lang="en-US" sz="2800" dirty="0">
                <a:solidFill>
                  <a:schemeClr val="accent6">
                    <a:lumMod val="50000"/>
                  </a:schemeClr>
                </a:solidFill>
              </a:rPr>
              <a:t>In </a:t>
            </a:r>
            <a:r>
              <a:rPr lang="en-US" sz="2800" dirty="0" smtClean="0">
                <a:solidFill>
                  <a:schemeClr val="accent6">
                    <a:lumMod val="50000"/>
                  </a:schemeClr>
                </a:solidFill>
              </a:rPr>
              <a:t>2014 </a:t>
            </a:r>
            <a:r>
              <a:rPr lang="en-US" sz="2800" dirty="0">
                <a:solidFill>
                  <a:schemeClr val="accent6">
                    <a:lumMod val="50000"/>
                  </a:schemeClr>
                </a:solidFill>
              </a:rPr>
              <a:t>and </a:t>
            </a:r>
            <a:r>
              <a:rPr lang="en-US" sz="2800" dirty="0" smtClean="0">
                <a:solidFill>
                  <a:schemeClr val="accent6">
                    <a:lumMod val="50000"/>
                  </a:schemeClr>
                </a:solidFill>
              </a:rPr>
              <a:t>2015, </a:t>
            </a:r>
            <a:r>
              <a:rPr lang="en-US" sz="2800" dirty="0">
                <a:solidFill>
                  <a:schemeClr val="accent6">
                    <a:lumMod val="50000"/>
                  </a:schemeClr>
                </a:solidFill>
              </a:rPr>
              <a:t/>
            </a:r>
            <a:br>
              <a:rPr lang="en-US" sz="2800" dirty="0">
                <a:solidFill>
                  <a:schemeClr val="accent6">
                    <a:lumMod val="50000"/>
                  </a:schemeClr>
                </a:solidFill>
              </a:rPr>
            </a:br>
            <a:r>
              <a:rPr lang="en-US" sz="2800" dirty="0">
                <a:solidFill>
                  <a:schemeClr val="accent6">
                    <a:lumMod val="50000"/>
                  </a:schemeClr>
                </a:solidFill>
              </a:rPr>
              <a:t>households </a:t>
            </a:r>
            <a:br>
              <a:rPr lang="en-US" sz="2800" dirty="0">
                <a:solidFill>
                  <a:schemeClr val="accent6">
                    <a:lumMod val="50000"/>
                  </a:schemeClr>
                </a:solidFill>
              </a:rPr>
            </a:br>
            <a:r>
              <a:rPr lang="en-US" sz="2800" dirty="0">
                <a:solidFill>
                  <a:schemeClr val="accent6">
                    <a:lumMod val="50000"/>
                  </a:schemeClr>
                </a:solidFill>
              </a:rPr>
              <a:t>bought CPI basket.</a:t>
            </a:r>
          </a:p>
          <a:p>
            <a:pPr marL="0" indent="0">
              <a:buNone/>
            </a:pPr>
            <a:r>
              <a:rPr lang="en-US" sz="2800" dirty="0">
                <a:solidFill>
                  <a:schemeClr val="accent6">
                    <a:lumMod val="50000"/>
                  </a:schemeClr>
                </a:solidFill>
              </a:rPr>
              <a:t>In </a:t>
            </a:r>
            <a:r>
              <a:rPr lang="en-US" sz="2800" dirty="0" smtClean="0">
                <a:solidFill>
                  <a:schemeClr val="accent6">
                    <a:lumMod val="50000"/>
                  </a:schemeClr>
                </a:solidFill>
              </a:rPr>
              <a:t>2016,  </a:t>
            </a:r>
            <a:r>
              <a:rPr lang="en-US" sz="2800" dirty="0">
                <a:solidFill>
                  <a:schemeClr val="accent6">
                    <a:lumMod val="50000"/>
                  </a:schemeClr>
                </a:solidFill>
              </a:rPr>
              <a:t>households bought  {5 </a:t>
            </a:r>
            <a:r>
              <a:rPr lang="en-US" sz="2800" dirty="0" err="1">
                <a:solidFill>
                  <a:schemeClr val="accent6">
                    <a:lumMod val="50000"/>
                  </a:schemeClr>
                </a:solidFill>
              </a:rPr>
              <a:t>lbs</a:t>
            </a:r>
            <a:r>
              <a:rPr lang="en-US" sz="2800" dirty="0">
                <a:solidFill>
                  <a:schemeClr val="accent6">
                    <a:lumMod val="50000"/>
                  </a:schemeClr>
                </a:solidFill>
              </a:rPr>
              <a:t> beef, 25 </a:t>
            </a:r>
            <a:r>
              <a:rPr lang="en-US" sz="2800" dirty="0" err="1">
                <a:solidFill>
                  <a:schemeClr val="accent6">
                    <a:lumMod val="50000"/>
                  </a:schemeClr>
                </a:solidFill>
              </a:rPr>
              <a:t>lbs</a:t>
            </a:r>
            <a:r>
              <a:rPr lang="en-US" sz="2800" dirty="0">
                <a:solidFill>
                  <a:schemeClr val="accent6">
                    <a:lumMod val="50000"/>
                  </a:schemeClr>
                </a:solidFill>
              </a:rPr>
              <a:t> chicken</a:t>
            </a:r>
            <a:r>
              <a:rPr lang="en-US" sz="2800" dirty="0" smtClean="0">
                <a:solidFill>
                  <a:schemeClr val="accent6">
                    <a:lumMod val="50000"/>
                  </a:schemeClr>
                </a:solidFill>
              </a:rPr>
              <a:t>}.</a:t>
            </a:r>
          </a:p>
          <a:p>
            <a:pPr marL="514350" indent="-514350">
              <a:buClr>
                <a:srgbClr val="C00000"/>
              </a:buClr>
              <a:buFont typeface="+mj-lt"/>
              <a:buAutoNum type="alphaUcPeriod" startAt="2"/>
            </a:pPr>
            <a:r>
              <a:rPr lang="en-US" sz="2800" dirty="0" smtClean="0">
                <a:solidFill>
                  <a:schemeClr val="tx1"/>
                </a:solidFill>
              </a:rPr>
              <a:t>Compute </a:t>
            </a:r>
            <a:r>
              <a:rPr lang="en-US" sz="2800" dirty="0">
                <a:solidFill>
                  <a:schemeClr val="tx1"/>
                </a:solidFill>
              </a:rPr>
              <a:t>% increase in cost of household basket over </a:t>
            </a:r>
            <a:r>
              <a:rPr lang="en-US" sz="2800" dirty="0" smtClean="0">
                <a:solidFill>
                  <a:schemeClr val="tx1"/>
                </a:solidFill>
              </a:rPr>
              <a:t>2015–2016, </a:t>
            </a:r>
            <a:r>
              <a:rPr lang="en-US" sz="2800" dirty="0">
                <a:solidFill>
                  <a:schemeClr val="tx1"/>
                </a:solidFill>
              </a:rPr>
              <a:t>compare to CPI inflation rate</a:t>
            </a:r>
            <a:r>
              <a:rPr lang="en-US" sz="2800" dirty="0" smtClean="0">
                <a:solidFill>
                  <a:schemeClr val="tx1"/>
                </a:solidFill>
              </a:rPr>
              <a:t>.</a:t>
            </a:r>
            <a:endParaRPr lang="en-US" sz="2800" dirty="0" smtClean="0">
              <a:solidFill>
                <a:schemeClr val="tx1"/>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17</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44"/>
          <p:cNvGraphicFramePr>
            <a:graphicFrameLocks noGrp="1"/>
          </p:cNvGraphicFramePr>
          <p:nvPr>
            <p:extLst>
              <p:ext uri="{D42A27DB-BD31-4B8C-83A1-F6EECF244321}">
                <p14:modId xmlns:p14="http://schemas.microsoft.com/office/powerpoint/2010/main" val="1001287517"/>
              </p:ext>
            </p:extLst>
          </p:nvPr>
        </p:nvGraphicFramePr>
        <p:xfrm>
          <a:off x="3608388" y="838200"/>
          <a:ext cx="5202237" cy="2497484"/>
        </p:xfrm>
        <a:graphic>
          <a:graphicData uri="http://schemas.openxmlformats.org/drawingml/2006/table">
            <a:tbl>
              <a:tblPr/>
              <a:tblGrid>
                <a:gridCol w="1020762"/>
                <a:gridCol w="1031875"/>
                <a:gridCol w="1308100"/>
                <a:gridCol w="1841500"/>
              </a:tblGrid>
              <a:tr h="923286">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smtClean="0">
                        <a:ln>
                          <a:noFill/>
                        </a:ln>
                        <a:solidFill>
                          <a:schemeClr val="tx1"/>
                        </a:solidFill>
                        <a:effectLst/>
                        <a:latin typeface="Arial" charset="0"/>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dirty="0" smtClean="0">
                          <a:ln>
                            <a:noFill/>
                          </a:ln>
                          <a:solidFill>
                            <a:schemeClr val="tx1"/>
                          </a:solidFill>
                          <a:effectLst/>
                          <a:latin typeface="Arial" charset="0"/>
                        </a:rPr>
                        <a:t>beef</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chicken</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cost of CPI basket</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20554">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$4</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$120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735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$150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45947">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2016</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$9</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$6</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$210</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 name="TextBox 6"/>
          <p:cNvSpPr txBox="1"/>
          <p:nvPr/>
        </p:nvSpPr>
        <p:spPr>
          <a:xfrm>
            <a:off x="1066800" y="5410200"/>
            <a:ext cx="6592369" cy="477054"/>
          </a:xfrm>
          <a:prstGeom prst="rect">
            <a:avLst/>
          </a:prstGeom>
          <a:noFill/>
        </p:spPr>
        <p:txBody>
          <a:bodyPr wrap="none" rtlCol="0">
            <a:spAutoFit/>
          </a:bodyPr>
          <a:lstStyle/>
          <a:p>
            <a:pPr marL="511175" indent="-511175">
              <a:lnSpc>
                <a:spcPct val="105000"/>
              </a:lnSpc>
              <a:spcBef>
                <a:spcPct val="25000"/>
              </a:spcBef>
              <a:buClr>
                <a:srgbClr val="990099"/>
              </a:buClr>
              <a:buFont typeface="Wingdings" pitchFamily="2" charset="2"/>
              <a:buNone/>
            </a:pPr>
            <a:r>
              <a:rPr lang="en-US" sz="2400" dirty="0">
                <a:solidFill>
                  <a:schemeClr val="accent6">
                    <a:lumMod val="50000"/>
                  </a:schemeClr>
                </a:solidFill>
                <a:cs typeface="Arial"/>
              </a:rPr>
              <a:t>Rate of increase:   ($195 – $150)/$150  =  </a:t>
            </a:r>
            <a:r>
              <a:rPr lang="en-US" sz="2400" dirty="0">
                <a:solidFill>
                  <a:srgbClr val="FF0000"/>
                </a:solidFill>
                <a:cs typeface="Arial"/>
              </a:rPr>
              <a:t>30%</a:t>
            </a:r>
            <a:endParaRPr lang="en-US" sz="2400" dirty="0">
              <a:cs typeface="Arial"/>
            </a:endParaRPr>
          </a:p>
        </p:txBody>
      </p:sp>
      <p:sp>
        <p:nvSpPr>
          <p:cNvPr id="8" name="TextBox 7"/>
          <p:cNvSpPr txBox="1"/>
          <p:nvPr/>
        </p:nvSpPr>
        <p:spPr>
          <a:xfrm>
            <a:off x="1143000" y="5867400"/>
            <a:ext cx="6574035" cy="477054"/>
          </a:xfrm>
          <a:prstGeom prst="rect">
            <a:avLst/>
          </a:prstGeom>
          <a:noFill/>
        </p:spPr>
        <p:txBody>
          <a:bodyPr wrap="none" rtlCol="0">
            <a:spAutoFit/>
          </a:bodyPr>
          <a:lstStyle/>
          <a:p>
            <a:pPr marL="511175" indent="-511175">
              <a:lnSpc>
                <a:spcPct val="105000"/>
              </a:lnSpc>
              <a:spcBef>
                <a:spcPct val="25000"/>
              </a:spcBef>
              <a:buClr>
                <a:srgbClr val="990099"/>
              </a:buClr>
              <a:buFont typeface="Wingdings" pitchFamily="2" charset="2"/>
              <a:buNone/>
            </a:pPr>
            <a:r>
              <a:rPr lang="en-US" sz="2400" dirty="0">
                <a:solidFill>
                  <a:schemeClr val="accent6">
                    <a:lumMod val="50000"/>
                  </a:schemeClr>
                </a:solidFill>
                <a:cs typeface="Arial"/>
              </a:rPr>
              <a:t>CPI inflation rate from previous problem = </a:t>
            </a:r>
            <a:r>
              <a:rPr lang="en-US" sz="2400" dirty="0">
                <a:solidFill>
                  <a:srgbClr val="FF0000"/>
                </a:solidFill>
                <a:cs typeface="Arial"/>
              </a:rPr>
              <a:t>40%</a:t>
            </a:r>
            <a:endParaRPr lang="en-US" sz="2400" dirty="0">
              <a:solidFill>
                <a:srgbClr val="FF0000"/>
              </a:solidFill>
              <a:cs typeface="Arial"/>
            </a:endParaRPr>
          </a:p>
        </p:txBody>
      </p:sp>
    </p:spTree>
    <p:extLst>
      <p:ext uri="{BB962C8B-B14F-4D97-AF65-F5344CB8AC3E}">
        <p14:creationId xmlns:p14="http://schemas.microsoft.com/office/powerpoint/2010/main" val="21230938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Problems with the CPI</a:t>
            </a:r>
            <a:endParaRPr lang="en-US" altLang="en-US" dirty="0" smtClean="0"/>
          </a:p>
        </p:txBody>
      </p:sp>
      <p:sp>
        <p:nvSpPr>
          <p:cNvPr id="10243" name="Content Placeholder 2"/>
          <p:cNvSpPr>
            <a:spLocks noGrp="1"/>
          </p:cNvSpPr>
          <p:nvPr>
            <p:ph idx="1"/>
          </p:nvPr>
        </p:nvSpPr>
        <p:spPr>
          <a:xfrm>
            <a:off x="277813" y="1025525"/>
            <a:ext cx="8713787" cy="5422900"/>
          </a:xfrm>
        </p:spPr>
        <p:txBody>
          <a:bodyPr/>
          <a:lstStyle/>
          <a:p>
            <a:r>
              <a:rPr lang="en-US" altLang="en-US" dirty="0"/>
              <a:t>Substitution </a:t>
            </a:r>
            <a:r>
              <a:rPr lang="en-US" altLang="en-US" dirty="0" smtClean="0"/>
              <a:t>Bias</a:t>
            </a:r>
          </a:p>
          <a:p>
            <a:pPr lvl="1"/>
            <a:r>
              <a:rPr lang="en-US" altLang="en-US" dirty="0"/>
              <a:t>Over time, some prices rise faster than </a:t>
            </a:r>
            <a:r>
              <a:rPr lang="en-US" altLang="en-US" dirty="0" smtClean="0"/>
              <a:t>others</a:t>
            </a:r>
            <a:endParaRPr lang="en-US" altLang="en-US" dirty="0"/>
          </a:p>
          <a:p>
            <a:pPr lvl="1"/>
            <a:r>
              <a:rPr lang="en-US" altLang="en-US" dirty="0"/>
              <a:t>Consumers substitute toward goods that become relatively cheaper, mitigating the effects of price increases. </a:t>
            </a:r>
          </a:p>
          <a:p>
            <a:pPr lvl="1"/>
            <a:r>
              <a:rPr lang="en-US" altLang="en-US" dirty="0"/>
              <a:t>The CPI misses this substitution because it uses a fixed basket of goods. </a:t>
            </a:r>
          </a:p>
          <a:p>
            <a:pPr lvl="1"/>
            <a:r>
              <a:rPr lang="en-US" altLang="en-US" dirty="0"/>
              <a:t>Thus, the </a:t>
            </a:r>
            <a:r>
              <a:rPr lang="en-US" altLang="en-US" u="sng" dirty="0"/>
              <a:t>CPI overstates increases in the cost of living. </a:t>
            </a:r>
            <a:endParaRPr lang="en-US" altLang="en-US" u="sng" dirty="0" smtClean="0"/>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05CB72F-DD80-4DF4-8BD8-139AEA535927}" type="slidenum">
              <a:rPr lang="en-US" altLang="en-US" sz="1200" smtClean="0">
                <a:solidFill>
                  <a:srgbClr val="002060"/>
                </a:solidFill>
              </a:rPr>
              <a:pPr algn="ctr" eaLnBrk="1" hangingPunct="1"/>
              <a:t>18</a:t>
            </a:fld>
            <a:endParaRPr lang="en-US" altLang="en-US" sz="1200" smtClean="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7578950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Problems with the CPI</a:t>
            </a:r>
            <a:endParaRPr lang="en-US" dirty="0"/>
          </a:p>
        </p:txBody>
      </p:sp>
      <p:sp>
        <p:nvSpPr>
          <p:cNvPr id="3" name="Content Placeholder 2"/>
          <p:cNvSpPr>
            <a:spLocks noGrp="1"/>
          </p:cNvSpPr>
          <p:nvPr>
            <p:ph idx="1"/>
          </p:nvPr>
        </p:nvSpPr>
        <p:spPr/>
        <p:txBody>
          <a:bodyPr/>
          <a:lstStyle/>
          <a:p>
            <a:r>
              <a:rPr lang="en-US" dirty="0"/>
              <a:t>Introduction of New </a:t>
            </a:r>
            <a:r>
              <a:rPr lang="en-US" dirty="0" smtClean="0"/>
              <a:t>Goods</a:t>
            </a:r>
          </a:p>
          <a:p>
            <a:pPr lvl="1"/>
            <a:r>
              <a:rPr lang="en-US" dirty="0"/>
              <a:t>The introduction of new goods increases variety, allows consumers to find products that more closely meet their needs. </a:t>
            </a:r>
          </a:p>
          <a:p>
            <a:pPr lvl="1"/>
            <a:r>
              <a:rPr lang="en-US" dirty="0"/>
              <a:t>In effect, dollars become more valuable.  </a:t>
            </a:r>
          </a:p>
          <a:p>
            <a:pPr lvl="1"/>
            <a:r>
              <a:rPr lang="en-US" dirty="0"/>
              <a:t>The CPI misses this effect because it uses a fixed basket of goods. </a:t>
            </a:r>
          </a:p>
          <a:p>
            <a:pPr lvl="1"/>
            <a:r>
              <a:rPr lang="en-US" dirty="0"/>
              <a:t>Thus, the</a:t>
            </a:r>
            <a:r>
              <a:rPr lang="en-US" u="sng" dirty="0"/>
              <a:t> CPI overstates increases in the cost of living</a:t>
            </a:r>
            <a:r>
              <a:rPr lang="en-US" dirty="0"/>
              <a:t>.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19</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150687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for </a:t>
            </a:r>
            <a:r>
              <a:rPr lang="en-US" dirty="0"/>
              <a:t>the answers to these </a:t>
            </a:r>
            <a:r>
              <a:rPr lang="en-US" dirty="0" smtClean="0"/>
              <a:t>questions:</a:t>
            </a:r>
            <a:endParaRPr lang="en-US" dirty="0"/>
          </a:p>
        </p:txBody>
      </p:sp>
      <p:sp>
        <p:nvSpPr>
          <p:cNvPr id="3" name="Content Placeholder 2"/>
          <p:cNvSpPr>
            <a:spLocks noGrp="1"/>
          </p:cNvSpPr>
          <p:nvPr>
            <p:ph idx="1"/>
          </p:nvPr>
        </p:nvSpPr>
        <p:spPr>
          <a:xfrm>
            <a:off x="292912" y="1066800"/>
            <a:ext cx="8588375" cy="5410200"/>
          </a:xfrm>
        </p:spPr>
        <p:txBody>
          <a:bodyPr>
            <a:noAutofit/>
          </a:bodyPr>
          <a:lstStyle/>
          <a:p>
            <a:r>
              <a:rPr lang="en-US" sz="3000" dirty="0"/>
              <a:t>What is the Consumer Price Index (CPI)?  </a:t>
            </a:r>
            <a:br>
              <a:rPr lang="en-US" sz="3000" dirty="0"/>
            </a:br>
            <a:r>
              <a:rPr lang="en-US" sz="3000" dirty="0"/>
              <a:t>How is it calculated?  What’s it used for?</a:t>
            </a:r>
          </a:p>
          <a:p>
            <a:r>
              <a:rPr lang="en-US" sz="3000" dirty="0"/>
              <a:t>What are the problems with the CPI?  How serious are they?</a:t>
            </a:r>
          </a:p>
          <a:p>
            <a:r>
              <a:rPr lang="en-US" sz="3000" dirty="0"/>
              <a:t>How does the CPI differ from the GDP deflator?  </a:t>
            </a:r>
          </a:p>
          <a:p>
            <a:r>
              <a:rPr lang="en-US" sz="3000" dirty="0"/>
              <a:t>How can we use the CPI to compare dollar amounts from different years?  Why would we want to do this, anyway?</a:t>
            </a:r>
          </a:p>
          <a:p>
            <a:r>
              <a:rPr lang="en-US" sz="3000" dirty="0"/>
              <a:t>How can we correct interest rates for inflation?</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a:t>
            </a:fld>
            <a:endParaRPr lang="en-US" dirty="0"/>
          </a:p>
        </p:txBody>
      </p:sp>
      <p:sp>
        <p:nvSpPr>
          <p:cNvPr id="5" name="Footer Placeholder 4"/>
          <p:cNvSpPr>
            <a:spLocks noGrp="1"/>
          </p:cNvSpPr>
          <p:nvPr>
            <p:ph type="ftr" sz="quarter" idx="11"/>
          </p:nvPr>
        </p:nvSpPr>
        <p:spPr/>
        <p:txBody>
          <a:body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738331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Problems with the CPI</a:t>
            </a:r>
            <a:endParaRPr lang="en-US" dirty="0"/>
          </a:p>
        </p:txBody>
      </p:sp>
      <p:sp>
        <p:nvSpPr>
          <p:cNvPr id="3" name="Content Placeholder 2"/>
          <p:cNvSpPr>
            <a:spLocks noGrp="1"/>
          </p:cNvSpPr>
          <p:nvPr>
            <p:ph idx="1"/>
          </p:nvPr>
        </p:nvSpPr>
        <p:spPr/>
        <p:txBody>
          <a:bodyPr/>
          <a:lstStyle/>
          <a:p>
            <a:r>
              <a:rPr lang="en-US" dirty="0"/>
              <a:t>Unmeasured Quality Change</a:t>
            </a:r>
            <a:endParaRPr lang="en-US" dirty="0" smtClean="0"/>
          </a:p>
          <a:p>
            <a:pPr lvl="1"/>
            <a:r>
              <a:rPr lang="en-US" dirty="0"/>
              <a:t>Improvements in the quality of goods in the basket increase the value of each dollar.</a:t>
            </a:r>
          </a:p>
          <a:p>
            <a:pPr lvl="1"/>
            <a:r>
              <a:rPr lang="en-US" dirty="0"/>
              <a:t>The BLS tries to account for quality changes </a:t>
            </a:r>
            <a:r>
              <a:rPr lang="en-US" dirty="0" smtClean="0"/>
              <a:t>but </a:t>
            </a:r>
            <a:r>
              <a:rPr lang="en-US" dirty="0"/>
              <a:t>probably misses some, as quality is hard to measure. </a:t>
            </a:r>
          </a:p>
          <a:p>
            <a:pPr lvl="1"/>
            <a:r>
              <a:rPr lang="en-US" dirty="0"/>
              <a:t>Thus, the </a:t>
            </a:r>
            <a:r>
              <a:rPr lang="en-US" u="sng" dirty="0"/>
              <a:t>CPI overstates increases in the cost of living. </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20</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112648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Problems with the CPI</a:t>
            </a:r>
            <a:endParaRPr lang="en-US" dirty="0"/>
          </a:p>
        </p:txBody>
      </p:sp>
      <p:sp>
        <p:nvSpPr>
          <p:cNvPr id="3" name="Content Placeholder 2"/>
          <p:cNvSpPr>
            <a:spLocks noGrp="1"/>
          </p:cNvSpPr>
          <p:nvPr>
            <p:ph idx="1"/>
          </p:nvPr>
        </p:nvSpPr>
        <p:spPr/>
        <p:txBody>
          <a:bodyPr/>
          <a:lstStyle/>
          <a:p>
            <a:r>
              <a:rPr lang="en-US" dirty="0"/>
              <a:t>Each of these problems causes the CPI to overstate cost of living increases.  </a:t>
            </a:r>
          </a:p>
          <a:p>
            <a:pPr lvl="1"/>
            <a:r>
              <a:rPr lang="en-US" dirty="0"/>
              <a:t>The BLS has made technical adjustments, </a:t>
            </a:r>
            <a:br>
              <a:rPr lang="en-US" dirty="0"/>
            </a:br>
            <a:r>
              <a:rPr lang="en-US" dirty="0"/>
              <a:t>but </a:t>
            </a:r>
            <a:r>
              <a:rPr lang="en-US" dirty="0">
                <a:solidFill>
                  <a:srgbClr val="FF0000"/>
                </a:solidFill>
              </a:rPr>
              <a:t>the CPI probably still overstates inflation </a:t>
            </a:r>
            <a:r>
              <a:rPr lang="en-US" dirty="0" smtClean="0"/>
              <a:t>by </a:t>
            </a:r>
            <a:r>
              <a:rPr lang="en-US" dirty="0"/>
              <a:t>about 0.5 percent per year.</a:t>
            </a:r>
          </a:p>
          <a:p>
            <a:pPr lvl="1"/>
            <a:r>
              <a:rPr lang="en-US" dirty="0"/>
              <a:t>This is important because Social Security payments and many contracts have COLAs tied to the CPI.</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21</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112648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a:xfrm>
            <a:off x="277813" y="1025525"/>
            <a:ext cx="8713787" cy="5422900"/>
          </a:xfrm>
        </p:spPr>
        <p:txBody>
          <a:bodyPr/>
          <a:lstStyle/>
          <a:p>
            <a:r>
              <a:rPr lang="en-US" dirty="0">
                <a:hlinkClick r:id="rId2"/>
              </a:rPr>
              <a:t>https://fred.stlouisfed.org</a:t>
            </a:r>
            <a:r>
              <a:rPr lang="en-US" dirty="0" smtClean="0">
                <a:hlinkClick r:id="rId2"/>
              </a:rPr>
              <a:t>/</a:t>
            </a:r>
            <a:endParaRPr lang="en-US" dirty="0" smtClean="0"/>
          </a:p>
          <a:p>
            <a:pPr marL="0" indent="0">
              <a:buNone/>
            </a:pPr>
            <a:r>
              <a:rPr lang="en-US" dirty="0" smtClean="0"/>
              <a:t>(Federal Reserve Bank of St. Louis, Economics Research) </a:t>
            </a:r>
          </a:p>
          <a:p>
            <a:pPr marL="0" indent="0">
              <a:buNone/>
            </a:pPr>
            <a:endParaRPr lang="en-US" dirty="0"/>
          </a:p>
          <a:p>
            <a:pPr marL="0" indent="0">
              <a:buNone/>
            </a:pPr>
            <a:r>
              <a:rPr lang="en-US" dirty="0" smtClean="0">
                <a:solidFill>
                  <a:schemeClr val="tx1"/>
                </a:solidFill>
              </a:rPr>
              <a:t>CPI</a:t>
            </a:r>
          </a:p>
          <a:p>
            <a:pPr marL="0" indent="0">
              <a:buNone/>
            </a:pPr>
            <a:r>
              <a:rPr lang="en-US" dirty="0" smtClean="0">
                <a:hlinkClick r:id="rId3"/>
              </a:rPr>
              <a:t>https</a:t>
            </a:r>
            <a:r>
              <a:rPr lang="en-US" dirty="0">
                <a:hlinkClick r:id="rId3"/>
              </a:rPr>
              <a:t>://fred.stlouisfed.org/series/</a:t>
            </a:r>
            <a:r>
              <a:rPr lang="en-US" dirty="0" smtClean="0">
                <a:hlinkClick r:id="rId3"/>
              </a:rPr>
              <a:t>CPIAUCSL</a:t>
            </a:r>
            <a:endParaRPr lang="en-US" dirty="0" smtClean="0"/>
          </a:p>
          <a:p>
            <a:pPr marL="0" indent="0">
              <a:buNone/>
            </a:pPr>
            <a:endParaRPr lang="en-US" dirty="0" smtClean="0">
              <a:solidFill>
                <a:srgbClr val="000000"/>
              </a:solidFill>
            </a:endParaRPr>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22</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837862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81000" y="95250"/>
          <a:ext cx="8667750" cy="6286500"/>
          <a:chOff x="381000" y="95250"/>
          <a:chExt cx="8667750" cy="6286500"/>
        </a:xfrm>
      </p:grpSpPr>
      <p:pic>
        <p:nvPicPr>
          <p:cNvPr id="3" name="FRED Graph Chart" descr="FRED Graph">
            <a:hlinkClick r:id="rId3" tooltip="View this chart in your browser. "/>
          </p:cNvPr>
          <p:cNvPicPr>
            <a:picLocks noChangeAspect="1"/>
          </p:cNvPicPr>
          <p:nvPr/>
        </p:nvPicPr>
        <p:blipFill>
          <a:blip r:embed="rId4"/>
          <a:stretch>
            <a:fillRect/>
          </a:stretch>
        </p:blipFill>
        <p:spPr>
          <a:xfrm>
            <a:off x="476250" y="762000"/>
            <a:ext cx="8191500" cy="5524500"/>
          </a:xfrm>
          <a:prstGeom prst="rect">
            <a:avLst/>
          </a:prstGeom>
        </p:spPr>
      </p:pic>
      <p:sp>
        <p:nvSpPr>
          <p:cNvPr id="2" name="TextBox 1"/>
          <p:cNvSpPr txBox="1"/>
          <p:nvPr/>
        </p:nvSpPr>
        <p:spPr>
          <a:xfrm>
            <a:off x="381000" y="95250"/>
            <a:ext cx="7620000" cy="461665"/>
          </a:xfrm>
          <a:prstGeom prst="rect">
            <a:avLst/>
          </a:prstGeom>
        </p:spPr>
        <p:txBody>
          <a:bodyPr lIns="91440" tIns="45720" rIns="91440" bIns="45720" rtlCol="0">
            <a:spAutoFit/>
          </a:bodyPr>
          <a:lstStyle/>
          <a:p>
            <a:pPr marL="0" marR="0" lvl="0" indent="0" fontAlgn="base">
              <a:lnSpc>
                <a:spcPct val="100000"/>
              </a:lnSpc>
            </a:pPr>
            <a:r>
              <a:rPr lang="en-US" sz="2400" u="none" dirty="0">
                <a:solidFill>
                  <a:srgbClr val="333333">
                    <a:alpha val="20000"/>
                  </a:srgbClr>
                </a:solidFill>
                <a:latin typeface="Calibri"/>
              </a:rPr>
              <a:t> </a:t>
            </a:r>
            <a:r>
              <a:rPr lang="en-US" sz="2400" dirty="0" smtClean="0">
                <a:solidFill>
                  <a:srgbClr val="333333">
                    <a:alpha val="20000"/>
                  </a:srgbClr>
                </a:solidFill>
                <a:latin typeface="Calibri"/>
              </a:rPr>
              <a:t>CPI (1982-1984 =100)</a:t>
            </a:r>
            <a:endParaRPr lang="en-US" sz="2400" u="none" dirty="0">
              <a:solidFill>
                <a:srgbClr val="333333">
                  <a:alpha val="20000"/>
                </a:srgbClr>
              </a:solidFill>
              <a:latin typeface="Calibri"/>
            </a:endParaRPr>
          </a:p>
        </p:txBody>
      </p:sp>
    </p:spTree>
    <p:extLst>
      <p:ext uri="{BB962C8B-B14F-4D97-AF65-F5344CB8AC3E}">
        <p14:creationId xmlns:p14="http://schemas.microsoft.com/office/powerpoint/2010/main" val="20300258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Two Measures of Inflation</a:t>
            </a:r>
            <a:r>
              <a:rPr lang="en-US" sz="2800" dirty="0"/>
              <a:t>, </a:t>
            </a:r>
            <a:r>
              <a:rPr lang="en-US" sz="2800" dirty="0" smtClean="0"/>
              <a:t>1965–2016</a:t>
            </a:r>
            <a:endParaRPr lang="en-US" dirty="0"/>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24</a:t>
            </a:fld>
            <a:endParaRPr lang="en-US" dirty="0"/>
          </a:p>
        </p:txBody>
      </p:sp>
      <p:sp>
        <p:nvSpPr>
          <p:cNvPr id="5" name="Footer Placeholder 4"/>
          <p:cNvSpPr>
            <a:spLocks noGrp="1"/>
          </p:cNvSpPr>
          <p:nvPr>
            <p:ph type="ftr" sz="quarter" idx="14"/>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pSp>
        <p:nvGrpSpPr>
          <p:cNvPr id="14" name="Group 13"/>
          <p:cNvGrpSpPr/>
          <p:nvPr/>
        </p:nvGrpSpPr>
        <p:grpSpPr>
          <a:xfrm>
            <a:off x="304801" y="1023939"/>
            <a:ext cx="8610599" cy="4274798"/>
            <a:chOff x="304801" y="1023939"/>
            <a:chExt cx="8610599" cy="4274798"/>
          </a:xfrm>
        </p:grpSpPr>
        <p:sp>
          <p:nvSpPr>
            <p:cNvPr id="7" name="TextBox 6"/>
            <p:cNvSpPr txBox="1">
              <a:spLocks noChangeArrowheads="1"/>
            </p:cNvSpPr>
            <p:nvPr/>
          </p:nvSpPr>
          <p:spPr bwMode="auto">
            <a:xfrm rot="-5400000">
              <a:off x="-1364426" y="3036065"/>
              <a:ext cx="3738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b="1" dirty="0">
                  <a:solidFill>
                    <a:prstClr val="black"/>
                  </a:solidFill>
                </a:rPr>
                <a:t>Percent </a:t>
              </a:r>
              <a:r>
                <a:rPr lang="en-US" sz="2000" b="1" dirty="0" smtClean="0">
                  <a:solidFill>
                    <a:prstClr val="black"/>
                  </a:solidFill>
                </a:rPr>
                <a:t>change per </a:t>
              </a:r>
              <a:r>
                <a:rPr lang="en-US" sz="2000" b="1" dirty="0">
                  <a:solidFill>
                    <a:prstClr val="black"/>
                  </a:solidFill>
                </a:rPr>
                <a:t>year</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42" y="1023939"/>
              <a:ext cx="8244858" cy="4274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4419600" y="1366838"/>
              <a:ext cx="2667000" cy="707886"/>
              <a:chOff x="4419600" y="1366838"/>
              <a:chExt cx="2667000" cy="707886"/>
            </a:xfrm>
          </p:grpSpPr>
          <p:sp>
            <p:nvSpPr>
              <p:cNvPr id="6" name="TextBox 5"/>
              <p:cNvSpPr txBox="1"/>
              <p:nvPr/>
            </p:nvSpPr>
            <p:spPr>
              <a:xfrm>
                <a:off x="4792971" y="1366838"/>
                <a:ext cx="2293629" cy="707886"/>
              </a:xfrm>
              <a:prstGeom prst="rect">
                <a:avLst/>
              </a:prstGeom>
              <a:noFill/>
            </p:spPr>
            <p:txBody>
              <a:bodyPr wrap="square" rtlCol="0">
                <a:spAutoFit/>
              </a:bodyPr>
              <a:lstStyle/>
              <a:p>
                <a:r>
                  <a:rPr lang="en-US" sz="2000" b="1" dirty="0" smtClean="0"/>
                  <a:t>GDP deflator</a:t>
                </a:r>
              </a:p>
              <a:p>
                <a:r>
                  <a:rPr lang="en-US" sz="2000" b="1" dirty="0" smtClean="0"/>
                  <a:t>CPI</a:t>
                </a:r>
                <a:endParaRPr lang="en-US" sz="2000" b="1" dirty="0"/>
              </a:p>
            </p:txBody>
          </p:sp>
          <p:grpSp>
            <p:nvGrpSpPr>
              <p:cNvPr id="11" name="Group 10"/>
              <p:cNvGrpSpPr/>
              <p:nvPr/>
            </p:nvGrpSpPr>
            <p:grpSpPr>
              <a:xfrm>
                <a:off x="4419600" y="1524000"/>
                <a:ext cx="388629" cy="304800"/>
                <a:chOff x="4267200" y="1524000"/>
                <a:chExt cx="541029" cy="304800"/>
              </a:xfrm>
            </p:grpSpPr>
            <p:cxnSp>
              <p:nvCxnSpPr>
                <p:cNvPr id="10" name="Straight Connector 9"/>
                <p:cNvCxnSpPr/>
                <p:nvPr/>
              </p:nvCxnSpPr>
              <p:spPr bwMode="auto">
                <a:xfrm>
                  <a:off x="4267200" y="1828800"/>
                  <a:ext cx="541029" cy="0"/>
                </a:xfrm>
                <a:prstGeom prst="line">
                  <a:avLst/>
                </a:prstGeom>
                <a:noFill/>
                <a:ln w="38100"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a:off x="4267200" y="1524000"/>
                  <a:ext cx="541029" cy="0"/>
                </a:xfrm>
                <a:prstGeom prst="line">
                  <a:avLst/>
                </a:prstGeom>
                <a:noFill/>
                <a:ln w="38100" cap="flat" cmpd="sng" algn="ctr">
                  <a:solidFill>
                    <a:srgbClr val="0000FF"/>
                  </a:solidFill>
                  <a:prstDash val="solid"/>
                  <a:round/>
                  <a:headEnd type="none" w="med" len="med"/>
                  <a:tailEnd type="none" w="med" len="med"/>
                </a:ln>
                <a:effectLst/>
              </p:spPr>
            </p:cxnSp>
          </p:grpSp>
        </p:grpSp>
      </p:grpSp>
      <p:sp>
        <p:nvSpPr>
          <p:cNvPr id="3" name="Rectangle 2"/>
          <p:cNvSpPr/>
          <p:nvPr/>
        </p:nvSpPr>
        <p:spPr>
          <a:xfrm>
            <a:off x="3178028" y="3244334"/>
            <a:ext cx="2787943" cy="369332"/>
          </a:xfrm>
          <a:prstGeom prst="rect">
            <a:avLst/>
          </a:prstGeom>
        </p:spPr>
        <p:txBody>
          <a:bodyPr wrap="none">
            <a:spAutoFit/>
          </a:bodyPr>
          <a:lstStyle/>
          <a:p>
            <a:r>
              <a:rPr lang="en-US" dirty="0"/>
              <a:t>https://</a:t>
            </a:r>
            <a:r>
              <a:rPr lang="en-US" dirty="0" err="1"/>
              <a:t>fred.stlouisfed.org</a:t>
            </a:r>
            <a:r>
              <a:rPr lang="en-US" dirty="0"/>
              <a:t>/</a:t>
            </a:r>
          </a:p>
        </p:txBody>
      </p:sp>
    </p:spTree>
    <p:extLst>
      <p:ext uri="{BB962C8B-B14F-4D97-AF65-F5344CB8AC3E}">
        <p14:creationId xmlns:p14="http://schemas.microsoft.com/office/powerpoint/2010/main" val="157751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81000" y="95250"/>
          <a:ext cx="8667750" cy="6286500"/>
          <a:chOff x="381000" y="95250"/>
          <a:chExt cx="8667750" cy="6286500"/>
        </a:xfrm>
      </p:grpSpPr>
      <p:pic>
        <p:nvPicPr>
          <p:cNvPr id="3" name="FRED Graph Chart" descr="FRED Graph">
            <a:hlinkClick r:id="rId3" tooltip="View this chart in your browser. "/>
          </p:cNvPr>
          <p:cNvPicPr>
            <a:picLocks noChangeAspect="1"/>
          </p:cNvPicPr>
          <p:nvPr/>
        </p:nvPicPr>
        <p:blipFill>
          <a:blip r:embed="rId4"/>
          <a:stretch>
            <a:fillRect/>
          </a:stretch>
        </p:blipFill>
        <p:spPr>
          <a:xfrm>
            <a:off x="476250" y="762000"/>
            <a:ext cx="8191500" cy="5524500"/>
          </a:xfrm>
          <a:prstGeom prst="rect">
            <a:avLst/>
          </a:prstGeom>
        </p:spPr>
      </p:pic>
      <p:sp>
        <p:nvSpPr>
          <p:cNvPr id="2" name="TextBox 1"/>
          <p:cNvSpPr txBox="1"/>
          <p:nvPr/>
        </p:nvSpPr>
        <p:spPr>
          <a:xfrm>
            <a:off x="381000" y="95250"/>
            <a:ext cx="7620000" cy="952500"/>
          </a:xfrm>
          <a:prstGeom prst="rect">
            <a:avLst/>
          </a:prstGeom>
        </p:spPr>
        <p:txBody>
          <a:bodyPr lIns="91440" tIns="45720" rIns="91440" bIns="45720" rtlCol="0">
            <a:spAutoFit/>
          </a:bodyPr>
          <a:lstStyle/>
          <a:p>
            <a:pPr marL="0" marR="0" lvl="0" indent="0" algn="ctr" fontAlgn="base">
              <a:lnSpc>
                <a:spcPct val="100000"/>
              </a:lnSpc>
            </a:pPr>
            <a:r>
              <a:rPr lang="en-US" sz="2400" u="none">
                <a:solidFill>
                  <a:srgbClr val="333333">
                    <a:alpha val="20000"/>
                  </a:srgbClr>
                </a:solidFill>
                <a:latin typeface="Calibri"/>
              </a:rPr>
              <a:t> </a:t>
            </a:r>
          </a:p>
        </p:txBody>
      </p:sp>
      <p:sp>
        <p:nvSpPr>
          <p:cNvPr id="4" name="TextBox 3"/>
          <p:cNvSpPr txBox="1"/>
          <p:nvPr/>
        </p:nvSpPr>
        <p:spPr>
          <a:xfrm>
            <a:off x="4792971" y="1366838"/>
            <a:ext cx="2293629" cy="707886"/>
          </a:xfrm>
          <a:prstGeom prst="rect">
            <a:avLst/>
          </a:prstGeom>
          <a:noFill/>
        </p:spPr>
        <p:txBody>
          <a:bodyPr wrap="square" rtlCol="0">
            <a:spAutoFit/>
          </a:bodyPr>
          <a:lstStyle/>
          <a:p>
            <a:r>
              <a:rPr lang="en-US" sz="2000" b="1" dirty="0" smtClean="0"/>
              <a:t>GDP deflator</a:t>
            </a:r>
          </a:p>
          <a:p>
            <a:r>
              <a:rPr lang="en-US" sz="2000" b="1" dirty="0" smtClean="0"/>
              <a:t>CPI</a:t>
            </a:r>
            <a:endParaRPr lang="en-US" sz="2000" b="1" dirty="0"/>
          </a:p>
        </p:txBody>
      </p:sp>
      <p:cxnSp>
        <p:nvCxnSpPr>
          <p:cNvPr id="5" name="Straight Connector 4"/>
          <p:cNvCxnSpPr/>
          <p:nvPr/>
        </p:nvCxnSpPr>
        <p:spPr bwMode="auto">
          <a:xfrm>
            <a:off x="4419600" y="1524000"/>
            <a:ext cx="388629" cy="0"/>
          </a:xfrm>
          <a:prstGeom prst="line">
            <a:avLst/>
          </a:prstGeom>
          <a:noFill/>
          <a:ln w="38100" cap="flat" cmpd="sng" algn="ctr">
            <a:solidFill>
              <a:srgbClr val="0000FF"/>
            </a:solidFill>
            <a:prstDash val="solid"/>
            <a:round/>
            <a:headEnd type="none" w="med" len="med"/>
            <a:tailEnd type="none" w="med" len="med"/>
          </a:ln>
          <a:effectLst/>
        </p:spPr>
      </p:cxnSp>
      <p:cxnSp>
        <p:nvCxnSpPr>
          <p:cNvPr id="6" name="Straight Connector 5"/>
          <p:cNvCxnSpPr/>
          <p:nvPr/>
        </p:nvCxnSpPr>
        <p:spPr bwMode="auto">
          <a:xfrm>
            <a:off x="4419600" y="1828800"/>
            <a:ext cx="388629" cy="0"/>
          </a:xfrm>
          <a:prstGeom prst="line">
            <a:avLst/>
          </a:prstGeom>
          <a:noFill/>
          <a:ln w="38100" cap="flat" cmpd="sng" algn="ctr">
            <a:solidFill>
              <a:srgbClr val="FF0000"/>
            </a:solidFill>
            <a:prstDash val="solid"/>
            <a:round/>
            <a:headEnd type="none" w="med" len="med"/>
            <a:tailEnd type="none" w="med" len="med"/>
          </a:ln>
          <a:effectLst/>
        </p:spPr>
      </p:cxnSp>
      <p:sp>
        <p:nvSpPr>
          <p:cNvPr id="7" name="TextBox 6"/>
          <p:cNvSpPr txBox="1">
            <a:spLocks noChangeArrowheads="1"/>
          </p:cNvSpPr>
          <p:nvPr/>
        </p:nvSpPr>
        <p:spPr bwMode="auto">
          <a:xfrm rot="16200000">
            <a:off x="-1364426" y="3036065"/>
            <a:ext cx="3738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b="1" dirty="0">
                <a:solidFill>
                  <a:prstClr val="black"/>
                </a:solidFill>
              </a:rPr>
              <a:t>Percent </a:t>
            </a:r>
            <a:r>
              <a:rPr lang="en-US" sz="2000" b="1" dirty="0" smtClean="0">
                <a:solidFill>
                  <a:prstClr val="black"/>
                </a:solidFill>
              </a:rPr>
              <a:t>change per </a:t>
            </a:r>
            <a:r>
              <a:rPr lang="en-US" sz="2000" b="1" dirty="0">
                <a:solidFill>
                  <a:prstClr val="black"/>
                </a:solidFill>
              </a:rPr>
              <a:t>year</a:t>
            </a:r>
          </a:p>
        </p:txBody>
      </p:sp>
      <p:sp>
        <p:nvSpPr>
          <p:cNvPr id="8" name="Title 1"/>
          <p:cNvSpPr txBox="1">
            <a:spLocks/>
          </p:cNvSpPr>
          <p:nvPr/>
        </p:nvSpPr>
        <p:spPr>
          <a:xfrm>
            <a:off x="209550" y="0"/>
            <a:ext cx="8770938" cy="444500"/>
          </a:xfrm>
          <a:prstGeom prst="rect">
            <a:avLst/>
          </a:prstGeom>
        </p:spPr>
        <p:txBody>
          <a:bodyPr/>
          <a:lst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a:lstStyle>
          <a:p>
            <a:r>
              <a:rPr lang="en-US" sz="3200" dirty="0" smtClean="0"/>
              <a:t>Two Measures of Inflation</a:t>
            </a:r>
            <a:r>
              <a:rPr lang="en-US" sz="2800" dirty="0" smtClean="0"/>
              <a:t>, 1965–2018</a:t>
            </a:r>
            <a:endParaRPr lang="en-US" dirty="0"/>
          </a:p>
        </p:txBody>
      </p:sp>
    </p:spTree>
    <p:extLst>
      <p:ext uri="{BB962C8B-B14F-4D97-AF65-F5344CB8AC3E}">
        <p14:creationId xmlns:p14="http://schemas.microsoft.com/office/powerpoint/2010/main" val="102455864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068" y="1"/>
            <a:ext cx="7803931" cy="961900"/>
          </a:xfrm>
        </p:spPr>
        <p:txBody>
          <a:bodyPr/>
          <a:lstStyle/>
          <a:p>
            <a:r>
              <a:rPr lang="en-US" sz="3600" dirty="0"/>
              <a:t>Contrasting the </a:t>
            </a:r>
            <a:r>
              <a:rPr lang="en-US" sz="3600" dirty="0" smtClean="0"/>
              <a:t/>
            </a:r>
            <a:br>
              <a:rPr lang="en-US" sz="3600" dirty="0" smtClean="0"/>
            </a:br>
            <a:r>
              <a:rPr lang="en-US" sz="3600" dirty="0" smtClean="0"/>
              <a:t>CPI </a:t>
            </a:r>
            <a:r>
              <a:rPr lang="en-US" sz="3600" dirty="0"/>
              <a:t>and GDP Deflator</a:t>
            </a:r>
          </a:p>
        </p:txBody>
      </p:sp>
      <p:sp>
        <p:nvSpPr>
          <p:cNvPr id="3" name="Content Placeholder 2"/>
          <p:cNvSpPr>
            <a:spLocks noGrp="1"/>
          </p:cNvSpPr>
          <p:nvPr>
            <p:ph idx="1"/>
          </p:nvPr>
        </p:nvSpPr>
        <p:spPr/>
        <p:txBody>
          <a:bodyPr/>
          <a:lstStyle/>
          <a:p>
            <a:r>
              <a:rPr lang="en-US" dirty="0" smtClean="0"/>
              <a:t>Imported consumer goods:</a:t>
            </a:r>
          </a:p>
          <a:p>
            <a:pPr lvl="1"/>
            <a:r>
              <a:rPr lang="en-US" dirty="0" smtClean="0"/>
              <a:t>Included in CPI </a:t>
            </a:r>
          </a:p>
          <a:p>
            <a:pPr lvl="1"/>
            <a:r>
              <a:rPr lang="en-US" dirty="0" smtClean="0"/>
              <a:t>Excluded from GDP deflator</a:t>
            </a:r>
          </a:p>
          <a:p>
            <a:r>
              <a:rPr lang="en-US" dirty="0" smtClean="0"/>
              <a:t>Capital </a:t>
            </a:r>
            <a:r>
              <a:rPr lang="en-US" dirty="0"/>
              <a:t>goods:</a:t>
            </a:r>
          </a:p>
          <a:p>
            <a:pPr lvl="1"/>
            <a:r>
              <a:rPr lang="en-US" dirty="0" smtClean="0"/>
              <a:t>Excluded from CPI </a:t>
            </a:r>
          </a:p>
          <a:p>
            <a:pPr lvl="1"/>
            <a:r>
              <a:rPr lang="en-US" dirty="0" smtClean="0"/>
              <a:t>Included in </a:t>
            </a:r>
            <a:r>
              <a:rPr lang="en-US" dirty="0"/>
              <a:t>GDP deflator (if produced domestically</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26</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0497474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068" y="1"/>
            <a:ext cx="7803931" cy="961900"/>
          </a:xfrm>
        </p:spPr>
        <p:txBody>
          <a:bodyPr/>
          <a:lstStyle/>
          <a:p>
            <a:r>
              <a:rPr lang="en-US" sz="3600" dirty="0"/>
              <a:t>Contrasting the </a:t>
            </a:r>
            <a:r>
              <a:rPr lang="en-US" sz="3600" dirty="0" smtClean="0"/>
              <a:t/>
            </a:r>
            <a:br>
              <a:rPr lang="en-US" sz="3600" dirty="0" smtClean="0"/>
            </a:br>
            <a:r>
              <a:rPr lang="en-US" sz="3600" dirty="0" smtClean="0"/>
              <a:t>CPI </a:t>
            </a:r>
            <a:r>
              <a:rPr lang="en-US" sz="3600" dirty="0"/>
              <a:t>and GDP Deflator</a:t>
            </a:r>
          </a:p>
        </p:txBody>
      </p:sp>
      <p:sp>
        <p:nvSpPr>
          <p:cNvPr id="3" name="Content Placeholder 2"/>
          <p:cNvSpPr>
            <a:spLocks noGrp="1"/>
          </p:cNvSpPr>
          <p:nvPr>
            <p:ph idx="1"/>
          </p:nvPr>
        </p:nvSpPr>
        <p:spPr/>
        <p:txBody>
          <a:bodyPr/>
          <a:lstStyle/>
          <a:p>
            <a:r>
              <a:rPr lang="en-US" dirty="0" smtClean="0"/>
              <a:t>The </a:t>
            </a:r>
            <a:r>
              <a:rPr lang="en-US" dirty="0"/>
              <a:t>basket:</a:t>
            </a:r>
          </a:p>
          <a:p>
            <a:pPr lvl="1"/>
            <a:r>
              <a:rPr lang="en-US" dirty="0"/>
              <a:t>CPI uses fixed basket</a:t>
            </a:r>
          </a:p>
          <a:p>
            <a:pPr lvl="1"/>
            <a:r>
              <a:rPr lang="en-US" dirty="0"/>
              <a:t>GDP deflator uses basket of </a:t>
            </a:r>
            <a:r>
              <a:rPr lang="en-US" dirty="0" smtClean="0"/>
              <a:t>currently </a:t>
            </a:r>
            <a:r>
              <a:rPr lang="en-US" dirty="0"/>
              <a:t>produced goods &amp; services</a:t>
            </a:r>
          </a:p>
          <a:p>
            <a:pPr lvl="1"/>
            <a:r>
              <a:rPr lang="en-US" dirty="0"/>
              <a:t>This matters if different prices are </a:t>
            </a:r>
            <a:br>
              <a:rPr lang="en-US" dirty="0"/>
            </a:br>
            <a:r>
              <a:rPr lang="en-US" dirty="0"/>
              <a:t>changing by different amounts.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27</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687588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3</a:t>
            </a:r>
            <a:r>
              <a:rPr lang="en-US" dirty="0">
                <a:solidFill>
                  <a:schemeClr val="accent6">
                    <a:lumMod val="50000"/>
                  </a:schemeClr>
                </a:solidFill>
              </a:rPr>
              <a:t>		</a:t>
            </a:r>
            <a:r>
              <a:rPr lang="en-US" dirty="0">
                <a:solidFill>
                  <a:srgbClr val="AE1221"/>
                </a:solidFill>
              </a:rPr>
              <a:t>CPI vs. GDP deflator</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dirty="0">
                <a:solidFill>
                  <a:schemeClr val="accent6">
                    <a:lumMod val="50000"/>
                  </a:schemeClr>
                </a:solidFill>
              </a:rPr>
              <a:t>In each scenario, determine the effects on the CPI and the GDP deflator. </a:t>
            </a:r>
          </a:p>
          <a:p>
            <a:pPr marL="514350" indent="-514350">
              <a:buClr>
                <a:srgbClr val="C00000"/>
              </a:buClr>
              <a:buFont typeface="+mj-lt"/>
              <a:buAutoNum type="alphaUcPeriod"/>
            </a:pPr>
            <a:r>
              <a:rPr lang="en-US" dirty="0" smtClean="0">
                <a:solidFill>
                  <a:schemeClr val="tx1"/>
                </a:solidFill>
              </a:rPr>
              <a:t>Starbucks </a:t>
            </a:r>
            <a:r>
              <a:rPr lang="en-US" dirty="0">
                <a:solidFill>
                  <a:schemeClr val="tx1"/>
                </a:solidFill>
              </a:rPr>
              <a:t>raises the price of </a:t>
            </a:r>
            <a:r>
              <a:rPr lang="en-US" dirty="0" err="1">
                <a:solidFill>
                  <a:schemeClr val="tx1"/>
                </a:solidFill>
              </a:rPr>
              <a:t>Frappuccinos</a:t>
            </a:r>
            <a:r>
              <a:rPr lang="en-US" dirty="0">
                <a:solidFill>
                  <a:schemeClr val="tx1"/>
                </a:solidFill>
              </a:rPr>
              <a:t>.</a:t>
            </a:r>
          </a:p>
          <a:p>
            <a:pPr marL="514350" indent="-514350">
              <a:buClr>
                <a:srgbClr val="C00000"/>
              </a:buClr>
              <a:buFont typeface="+mj-lt"/>
              <a:buAutoNum type="alphaUcPeriod"/>
            </a:pPr>
            <a:r>
              <a:rPr lang="en-US" dirty="0" smtClean="0">
                <a:solidFill>
                  <a:schemeClr val="tx1"/>
                </a:solidFill>
              </a:rPr>
              <a:t>Caterpillar </a:t>
            </a:r>
            <a:r>
              <a:rPr lang="en-US" dirty="0">
                <a:solidFill>
                  <a:schemeClr val="tx1"/>
                </a:solidFill>
              </a:rPr>
              <a:t>raises the price of the industrial tractors it manufactures at its Illinois factory.</a:t>
            </a:r>
          </a:p>
          <a:p>
            <a:pPr marL="514350" indent="-514350">
              <a:buClr>
                <a:srgbClr val="C00000"/>
              </a:buClr>
              <a:buFont typeface="+mj-lt"/>
              <a:buAutoNum type="alphaUcPeriod"/>
            </a:pPr>
            <a:r>
              <a:rPr lang="en-US" dirty="0" smtClean="0">
                <a:solidFill>
                  <a:schemeClr val="tx1"/>
                </a:solidFill>
              </a:rPr>
              <a:t>Armani </a:t>
            </a:r>
            <a:r>
              <a:rPr lang="en-US" dirty="0">
                <a:solidFill>
                  <a:schemeClr val="tx1"/>
                </a:solidFill>
              </a:rPr>
              <a:t>raises the price of the Italian jeans it sells in the U.S.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28</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0115559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3</a:t>
            </a:r>
            <a:r>
              <a:rPr lang="en-US" dirty="0">
                <a:solidFill>
                  <a:schemeClr val="accent6">
                    <a:lumMod val="50000"/>
                  </a:schemeClr>
                </a:solidFill>
              </a:rPr>
              <a:t>	</a:t>
            </a:r>
            <a:r>
              <a:rPr lang="en-US" dirty="0" smtClean="0">
                <a:solidFill>
                  <a:schemeClr val="accent6">
                    <a:lumMod val="50000"/>
                  </a:schemeClr>
                </a:solidFill>
              </a:rPr>
              <a:t>	</a:t>
            </a:r>
            <a:r>
              <a:rPr lang="en-US" dirty="0">
                <a:solidFill>
                  <a:schemeClr val="accent6">
                    <a:lumMod val="50000"/>
                  </a:schemeClr>
                </a:solidFill>
              </a:rPr>
              <a:t>	</a:t>
            </a:r>
            <a:r>
              <a:rPr lang="en-US" dirty="0" smtClean="0">
                <a:solidFill>
                  <a:srgbClr val="AE1221"/>
                </a:solidFill>
              </a:rPr>
              <a:t>Answers</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514350" indent="-514350">
              <a:buClr>
                <a:srgbClr val="C00000"/>
              </a:buClr>
              <a:buFont typeface="+mj-lt"/>
              <a:buAutoNum type="alphaUcPeriod"/>
            </a:pPr>
            <a:r>
              <a:rPr lang="en-US" dirty="0" smtClean="0">
                <a:solidFill>
                  <a:schemeClr val="tx1"/>
                </a:solidFill>
              </a:rPr>
              <a:t>Starbucks </a:t>
            </a:r>
            <a:r>
              <a:rPr lang="en-US" dirty="0">
                <a:solidFill>
                  <a:schemeClr val="tx1"/>
                </a:solidFill>
              </a:rPr>
              <a:t>raises the price of </a:t>
            </a:r>
            <a:r>
              <a:rPr lang="en-US" dirty="0" err="1">
                <a:solidFill>
                  <a:schemeClr val="tx1"/>
                </a:solidFill>
              </a:rPr>
              <a:t>Frappuccinos</a:t>
            </a:r>
            <a:r>
              <a:rPr lang="en-US" dirty="0" smtClean="0">
                <a:solidFill>
                  <a:schemeClr val="tx1"/>
                </a:solidFill>
              </a:rPr>
              <a:t>.</a:t>
            </a:r>
          </a:p>
          <a:p>
            <a:pPr marL="514350" indent="-514350">
              <a:buClr>
                <a:srgbClr val="C00000"/>
              </a:buClr>
              <a:buFont typeface="+mj-lt"/>
              <a:buAutoNum type="alphaUcPeriod"/>
            </a:pPr>
            <a:endParaRPr lang="en-US" dirty="0">
              <a:solidFill>
                <a:schemeClr val="tx1"/>
              </a:solidFill>
            </a:endParaRPr>
          </a:p>
          <a:p>
            <a:pPr marL="514350" indent="-514350">
              <a:buClr>
                <a:srgbClr val="C00000"/>
              </a:buClr>
              <a:buFont typeface="+mj-lt"/>
              <a:buAutoNum type="alphaUcPeriod"/>
            </a:pPr>
            <a:r>
              <a:rPr lang="en-US" dirty="0" smtClean="0">
                <a:solidFill>
                  <a:schemeClr val="tx1"/>
                </a:solidFill>
              </a:rPr>
              <a:t>Caterpillar </a:t>
            </a:r>
            <a:r>
              <a:rPr lang="en-US" dirty="0">
                <a:solidFill>
                  <a:schemeClr val="tx1"/>
                </a:solidFill>
              </a:rPr>
              <a:t>raises the price of the industrial tractors it manufactures at its Illinois factory.</a:t>
            </a:r>
          </a:p>
          <a:p>
            <a:pPr marL="400050" lvl="1" indent="0">
              <a:buClr>
                <a:srgbClr val="C00000"/>
              </a:buClr>
              <a:buNone/>
            </a:pPr>
            <a:endParaRPr lang="en-US" sz="3200" dirty="0">
              <a:solidFill>
                <a:schemeClr val="accent6">
                  <a:lumMod val="50000"/>
                </a:schemeClr>
              </a:solidFill>
            </a:endParaRPr>
          </a:p>
          <a:p>
            <a:pPr marL="514350" indent="-514350">
              <a:buClr>
                <a:srgbClr val="C00000"/>
              </a:buClr>
              <a:buFont typeface="+mj-lt"/>
              <a:buAutoNum type="alphaUcPeriod"/>
            </a:pPr>
            <a:r>
              <a:rPr lang="en-US" dirty="0" smtClean="0">
                <a:solidFill>
                  <a:schemeClr val="tx1"/>
                </a:solidFill>
              </a:rPr>
              <a:t>Armani </a:t>
            </a:r>
            <a:r>
              <a:rPr lang="en-US" dirty="0">
                <a:solidFill>
                  <a:schemeClr val="tx1"/>
                </a:solidFill>
              </a:rPr>
              <a:t>raises the price of the Italian jeans it sells in the U.S</a:t>
            </a:r>
            <a:r>
              <a:rPr lang="en-US" dirty="0" smtClean="0">
                <a:solidFill>
                  <a:schemeClr val="tx1"/>
                </a:solidFill>
              </a:rPr>
              <a:t>.</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29</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Box 5"/>
          <p:cNvSpPr txBox="1"/>
          <p:nvPr/>
        </p:nvSpPr>
        <p:spPr>
          <a:xfrm>
            <a:off x="914400" y="1371600"/>
            <a:ext cx="6769201" cy="584776"/>
          </a:xfrm>
          <a:prstGeom prst="rect">
            <a:avLst/>
          </a:prstGeom>
          <a:noFill/>
        </p:spPr>
        <p:txBody>
          <a:bodyPr wrap="none" rtlCol="0">
            <a:spAutoFit/>
          </a:bodyPr>
          <a:lstStyle/>
          <a:p>
            <a:pPr marL="0" lvl="1"/>
            <a:r>
              <a:rPr lang="en-US" sz="3200" dirty="0">
                <a:solidFill>
                  <a:schemeClr val="accent6">
                    <a:lumMod val="50000"/>
                  </a:schemeClr>
                </a:solidFill>
              </a:rPr>
              <a:t>The CPI and GDP deflator both rise.  </a:t>
            </a:r>
          </a:p>
        </p:txBody>
      </p:sp>
      <p:sp>
        <p:nvSpPr>
          <p:cNvPr id="7" name="TextBox 6"/>
          <p:cNvSpPr txBox="1"/>
          <p:nvPr/>
        </p:nvSpPr>
        <p:spPr>
          <a:xfrm>
            <a:off x="838200" y="3048000"/>
            <a:ext cx="7749838" cy="584776"/>
          </a:xfrm>
          <a:prstGeom prst="rect">
            <a:avLst/>
          </a:prstGeom>
          <a:noFill/>
        </p:spPr>
        <p:txBody>
          <a:bodyPr wrap="none" rtlCol="0">
            <a:spAutoFit/>
          </a:bodyPr>
          <a:lstStyle/>
          <a:p>
            <a:r>
              <a:rPr lang="en-US" sz="3200" dirty="0" smtClean="0">
                <a:solidFill>
                  <a:schemeClr val="accent6">
                    <a:lumMod val="50000"/>
                  </a:schemeClr>
                </a:solidFill>
              </a:rPr>
              <a:t>The </a:t>
            </a:r>
            <a:r>
              <a:rPr lang="en-US" sz="3200" dirty="0">
                <a:solidFill>
                  <a:schemeClr val="accent6">
                    <a:lumMod val="50000"/>
                  </a:schemeClr>
                </a:solidFill>
              </a:rPr>
              <a:t>GDP deflator rises, the CPI does not. </a:t>
            </a:r>
            <a:endParaRPr lang="en-US" sz="3200" dirty="0"/>
          </a:p>
        </p:txBody>
      </p:sp>
      <p:sp>
        <p:nvSpPr>
          <p:cNvPr id="8" name="TextBox 7"/>
          <p:cNvSpPr txBox="1"/>
          <p:nvPr/>
        </p:nvSpPr>
        <p:spPr>
          <a:xfrm>
            <a:off x="914400" y="4724400"/>
            <a:ext cx="6928700" cy="584776"/>
          </a:xfrm>
          <a:prstGeom prst="rect">
            <a:avLst/>
          </a:prstGeom>
          <a:noFill/>
        </p:spPr>
        <p:txBody>
          <a:bodyPr wrap="none" rtlCol="0">
            <a:spAutoFit/>
          </a:bodyPr>
          <a:lstStyle/>
          <a:p>
            <a:pPr marL="0" lvl="1"/>
            <a:r>
              <a:rPr lang="en-US" sz="3200" dirty="0">
                <a:solidFill>
                  <a:schemeClr val="accent6">
                    <a:lumMod val="50000"/>
                  </a:schemeClr>
                </a:solidFill>
              </a:rPr>
              <a:t>CPI rises, the GDP deflator does not. </a:t>
            </a:r>
          </a:p>
        </p:txBody>
      </p:sp>
    </p:spTree>
    <p:extLst>
      <p:ext uri="{BB962C8B-B14F-4D97-AF65-F5344CB8AC3E}">
        <p14:creationId xmlns:p14="http://schemas.microsoft.com/office/powerpoint/2010/main" val="37527755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smtClean="0"/>
              <a:t>The Consumer Price Index</a:t>
            </a:r>
          </a:p>
        </p:txBody>
      </p:sp>
      <p:sp>
        <p:nvSpPr>
          <p:cNvPr id="10243" name="Content Placeholder 2"/>
          <p:cNvSpPr>
            <a:spLocks noGrp="1"/>
          </p:cNvSpPr>
          <p:nvPr>
            <p:ph idx="1"/>
          </p:nvPr>
        </p:nvSpPr>
        <p:spPr/>
        <p:txBody>
          <a:bodyPr/>
          <a:lstStyle/>
          <a:p>
            <a:r>
              <a:rPr lang="en-US" altLang="en-US" dirty="0" smtClean="0"/>
              <a:t>Consumer price index (CPI)</a:t>
            </a:r>
          </a:p>
          <a:p>
            <a:pPr lvl="1"/>
            <a:r>
              <a:rPr lang="en-US" altLang="en-US" dirty="0" smtClean="0"/>
              <a:t>Measure of the overall level of prices</a:t>
            </a:r>
          </a:p>
          <a:p>
            <a:pPr lvl="1"/>
            <a:r>
              <a:rPr lang="en-US" altLang="en-US" dirty="0" smtClean="0"/>
              <a:t>Measure of the overall cost of goods and services</a:t>
            </a:r>
          </a:p>
          <a:p>
            <a:pPr lvl="2">
              <a:buFont typeface="Arial" charset="0"/>
              <a:buChar char="–"/>
            </a:pPr>
            <a:r>
              <a:rPr lang="en-US" altLang="en-US" dirty="0" smtClean="0"/>
              <a:t>Bought by a typical consumer</a:t>
            </a:r>
          </a:p>
          <a:p>
            <a:pPr lvl="1"/>
            <a:r>
              <a:rPr lang="en-US" altLang="en-US" dirty="0" smtClean="0"/>
              <a:t>Computed and reported every month by the Bureau of Labor Statistics</a:t>
            </a:r>
          </a:p>
          <a:p>
            <a:pPr marL="457200" lvl="1" indent="0">
              <a:buNone/>
            </a:pPr>
            <a:r>
              <a:rPr lang="en-US" altLang="en-US" dirty="0"/>
              <a:t>	</a:t>
            </a:r>
            <a:r>
              <a:rPr lang="en-US" altLang="en-US" dirty="0" smtClean="0"/>
              <a:t>	(</a:t>
            </a:r>
            <a:r>
              <a:rPr lang="en-US" altLang="en-US" dirty="0">
                <a:hlinkClick r:id="rId3"/>
              </a:rPr>
              <a:t>https://www.bls.gov/</a:t>
            </a:r>
            <a:r>
              <a:rPr lang="en-US" altLang="en-US" dirty="0" smtClean="0">
                <a:hlinkClick r:id="rId3"/>
              </a:rPr>
              <a:t>home.htm</a:t>
            </a:r>
            <a:r>
              <a:rPr lang="en-US" altLang="en-US" dirty="0"/>
              <a:t>)</a:t>
            </a:r>
            <a:endParaRPr lang="en-US" altLang="en-US" dirty="0" smtClean="0"/>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AA31769-FED9-4CC7-8A33-45C6ECDCD002}" type="slidenum">
              <a:rPr lang="en-US" altLang="en-US" sz="1200" smtClean="0">
                <a:solidFill>
                  <a:srgbClr val="002060"/>
                </a:solidFill>
              </a:rPr>
              <a:pPr algn="ctr" eaLnBrk="1" hangingPunct="1"/>
              <a:t>3</a:t>
            </a:fld>
            <a:endParaRPr lang="en-US" altLang="en-US" sz="1200" smtClean="0">
              <a:solidFill>
                <a:srgbClr val="002060"/>
              </a:solidFill>
            </a:endParaRPr>
          </a:p>
        </p:txBody>
      </p:sp>
      <p:sp>
        <p:nvSpPr>
          <p:cNvPr id="1024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6357897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Correcting Variables for Inflation</a:t>
            </a:r>
          </a:p>
        </p:txBody>
      </p:sp>
      <p:sp>
        <p:nvSpPr>
          <p:cNvPr id="3" name="Content Placeholder 2"/>
          <p:cNvSpPr>
            <a:spLocks noGrp="1"/>
          </p:cNvSpPr>
          <p:nvPr>
            <p:ph idx="1"/>
          </p:nvPr>
        </p:nvSpPr>
        <p:spPr/>
        <p:txBody>
          <a:bodyPr/>
          <a:lstStyle/>
          <a:p>
            <a:r>
              <a:rPr lang="en-US" sz="3200" dirty="0"/>
              <a:t>Comparing </a:t>
            </a:r>
            <a:r>
              <a:rPr lang="en-US" sz="3200" dirty="0" smtClean="0"/>
              <a:t>dollar figures from different times</a:t>
            </a:r>
          </a:p>
          <a:p>
            <a:pPr lvl="1"/>
            <a:r>
              <a:rPr lang="en-US" sz="3000" dirty="0" smtClean="0"/>
              <a:t>Inflation </a:t>
            </a:r>
            <a:r>
              <a:rPr lang="en-US" sz="3000" dirty="0"/>
              <a:t>makes it harder to compare dollar amounts from different times.</a:t>
            </a:r>
          </a:p>
          <a:p>
            <a:pPr lvl="2"/>
            <a:r>
              <a:rPr lang="en-US" dirty="0">
                <a:solidFill>
                  <a:srgbClr val="005EA4"/>
                </a:solidFill>
              </a:rPr>
              <a:t>Example:  the minimum wage</a:t>
            </a:r>
          </a:p>
          <a:p>
            <a:pPr lvl="2"/>
            <a:r>
              <a:rPr lang="en-US" dirty="0"/>
              <a:t>$1.25 in Dec 1963</a:t>
            </a:r>
          </a:p>
          <a:p>
            <a:pPr lvl="2"/>
            <a:r>
              <a:rPr lang="en-US" dirty="0"/>
              <a:t>$7.25 in Dec 2013</a:t>
            </a:r>
          </a:p>
          <a:p>
            <a:pPr lvl="1"/>
            <a:r>
              <a:rPr lang="en-US" sz="3000" dirty="0"/>
              <a:t>Did min wage have more purchasing power in </a:t>
            </a:r>
            <a:r>
              <a:rPr lang="en-US" sz="3000" dirty="0" smtClean="0"/>
              <a:t>Dec </a:t>
            </a:r>
            <a:r>
              <a:rPr lang="en-US" sz="3000" dirty="0"/>
              <a:t>1963 or Dec 2013?  </a:t>
            </a:r>
          </a:p>
          <a:p>
            <a:pPr lvl="1"/>
            <a:r>
              <a:rPr lang="en-US" sz="3000" dirty="0"/>
              <a:t>To compare, use CPI to convert 1963 figure into “2013 dollars”…</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30</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4843861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Correcting Variables for Inflation</a:t>
            </a:r>
          </a:p>
        </p:txBody>
      </p:sp>
      <p:sp>
        <p:nvSpPr>
          <p:cNvPr id="3" name="Content Placeholder 2"/>
          <p:cNvSpPr>
            <a:spLocks noGrp="1"/>
          </p:cNvSpPr>
          <p:nvPr>
            <p:ph idx="1"/>
          </p:nvPr>
        </p:nvSpPr>
        <p:spPr/>
        <p:txBody>
          <a:bodyPr/>
          <a:lstStyle/>
          <a:p>
            <a:pPr marL="914400" lvl="2" indent="0">
              <a:buNone/>
            </a:pPr>
            <a:r>
              <a:rPr lang="en-US" dirty="0" smtClean="0">
                <a:solidFill>
                  <a:srgbClr val="005EA4"/>
                </a:solidFill>
              </a:rPr>
              <a:t> Minimum </a:t>
            </a:r>
            <a:r>
              <a:rPr lang="en-US" dirty="0">
                <a:solidFill>
                  <a:srgbClr val="005EA4"/>
                </a:solidFill>
              </a:rPr>
              <a:t>wage</a:t>
            </a:r>
          </a:p>
          <a:p>
            <a:pPr lvl="2"/>
            <a:r>
              <a:rPr lang="en-US" dirty="0"/>
              <a:t>$1.25 in Dec 1963</a:t>
            </a:r>
          </a:p>
          <a:p>
            <a:pPr lvl="2"/>
            <a:r>
              <a:rPr lang="en-US" dirty="0"/>
              <a:t>$7.25 in Dec </a:t>
            </a:r>
            <a:r>
              <a:rPr lang="en-US" dirty="0" smtClean="0"/>
              <a:t>2013</a:t>
            </a:r>
          </a:p>
          <a:p>
            <a:pPr marL="914400" lvl="2" indent="0">
              <a:buNone/>
            </a:pPr>
            <a:r>
              <a:rPr lang="en-US" dirty="0" smtClean="0">
                <a:solidFill>
                  <a:srgbClr val="3366FF"/>
                </a:solidFill>
              </a:rPr>
              <a:t>CPI (1982-1984=100) by FRED</a:t>
            </a:r>
          </a:p>
          <a:p>
            <a:pPr lvl="2"/>
            <a:r>
              <a:rPr lang="en-US" dirty="0" smtClean="0"/>
              <a:t>CPI 1963 =30.9</a:t>
            </a:r>
          </a:p>
          <a:p>
            <a:pPr lvl="2"/>
            <a:r>
              <a:rPr lang="en-US" dirty="0" smtClean="0"/>
              <a:t>CPI 2013 =234.6</a:t>
            </a:r>
            <a:endParaRPr lang="en-US" dirty="0"/>
          </a:p>
          <a:p>
            <a:pPr marL="914400" lvl="2" indent="0">
              <a:buNone/>
            </a:pPr>
            <a:endParaRPr lang="en-US" dirty="0" smtClean="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31</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Box 5"/>
          <p:cNvSpPr txBox="1"/>
          <p:nvPr/>
        </p:nvSpPr>
        <p:spPr>
          <a:xfrm>
            <a:off x="304800" y="4114800"/>
            <a:ext cx="7908936" cy="523220"/>
          </a:xfrm>
          <a:prstGeom prst="rect">
            <a:avLst/>
          </a:prstGeom>
          <a:noFill/>
        </p:spPr>
        <p:txBody>
          <a:bodyPr wrap="none" rtlCol="0">
            <a:spAutoFit/>
          </a:bodyPr>
          <a:lstStyle/>
          <a:p>
            <a:r>
              <a:rPr lang="en-US" sz="2800" dirty="0" smtClean="0"/>
              <a:t>Minimum Wage in 1963 using the 2013’s dollars:</a:t>
            </a:r>
            <a:endParaRPr lang="en-US" sz="2800" dirty="0"/>
          </a:p>
        </p:txBody>
      </p:sp>
      <p:graphicFrame>
        <p:nvGraphicFramePr>
          <p:cNvPr id="7" name="Object 6"/>
          <p:cNvGraphicFramePr>
            <a:graphicFrameLocks noChangeAspect="1"/>
          </p:cNvGraphicFramePr>
          <p:nvPr>
            <p:extLst>
              <p:ext uri="{D42A27DB-BD31-4B8C-83A1-F6EECF244321}">
                <p14:modId xmlns:p14="http://schemas.microsoft.com/office/powerpoint/2010/main" val="1459738913"/>
              </p:ext>
            </p:extLst>
          </p:nvPr>
        </p:nvGraphicFramePr>
        <p:xfrm>
          <a:off x="4508500" y="3333750"/>
          <a:ext cx="127000" cy="190500"/>
        </p:xfrm>
        <a:graphic>
          <a:graphicData uri="http://schemas.openxmlformats.org/presentationml/2006/ole">
            <mc:AlternateContent xmlns:mc="http://schemas.openxmlformats.org/markup-compatibility/2006">
              <mc:Choice xmlns:v="urn:schemas-microsoft-com:vml" Requires="v">
                <p:oleObj spid="_x0000_s6159" name="Equation" r:id="rId4" imgW="127000" imgH="190500" progId="Equation.3">
                  <p:embed/>
                </p:oleObj>
              </mc:Choice>
              <mc:Fallback>
                <p:oleObj name="Equation" r:id="rId4" imgW="127000" imgH="190500" progId="Equation.3">
                  <p:embed/>
                  <p:pic>
                    <p:nvPicPr>
                      <p:cNvPr id="0" name=""/>
                      <p:cNvPicPr/>
                      <p:nvPr/>
                    </p:nvPicPr>
                    <p:blipFill>
                      <a:blip r:embed="rId5"/>
                      <a:stretch>
                        <a:fillRect/>
                      </a:stretch>
                    </p:blipFill>
                    <p:spPr>
                      <a:xfrm>
                        <a:off x="4508500" y="3333750"/>
                        <a:ext cx="127000" cy="1905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563742360"/>
              </p:ext>
            </p:extLst>
          </p:nvPr>
        </p:nvGraphicFramePr>
        <p:xfrm>
          <a:off x="685800" y="4800600"/>
          <a:ext cx="4724400" cy="718930"/>
        </p:xfrm>
        <a:graphic>
          <a:graphicData uri="http://schemas.openxmlformats.org/presentationml/2006/ole">
            <mc:AlternateContent xmlns:mc="http://schemas.openxmlformats.org/markup-compatibility/2006">
              <mc:Choice xmlns:v="urn:schemas-microsoft-com:vml" Requires="v">
                <p:oleObj spid="_x0000_s6160" name="Equation" r:id="rId6" imgW="2921000" imgH="444500" progId="Equation.3">
                  <p:embed/>
                </p:oleObj>
              </mc:Choice>
              <mc:Fallback>
                <p:oleObj name="Equation" r:id="rId6" imgW="2921000" imgH="444500" progId="Equation.3">
                  <p:embed/>
                  <p:pic>
                    <p:nvPicPr>
                      <p:cNvPr id="0" name=""/>
                      <p:cNvPicPr/>
                      <p:nvPr/>
                    </p:nvPicPr>
                    <p:blipFill>
                      <a:blip r:embed="rId7"/>
                      <a:stretch>
                        <a:fillRect/>
                      </a:stretch>
                    </p:blipFill>
                    <p:spPr>
                      <a:xfrm>
                        <a:off x="685800" y="4800600"/>
                        <a:ext cx="4724400" cy="71893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156042624"/>
              </p:ext>
            </p:extLst>
          </p:nvPr>
        </p:nvGraphicFramePr>
        <p:xfrm>
          <a:off x="761999" y="5638800"/>
          <a:ext cx="5900738" cy="533400"/>
        </p:xfrm>
        <a:graphic>
          <a:graphicData uri="http://schemas.openxmlformats.org/presentationml/2006/ole">
            <mc:AlternateContent xmlns:mc="http://schemas.openxmlformats.org/markup-compatibility/2006">
              <mc:Choice xmlns:v="urn:schemas-microsoft-com:vml" Requires="v">
                <p:oleObj spid="_x0000_s6161" name="Equation" r:id="rId8" imgW="2057400" imgH="406400" progId="Equation.3">
                  <p:embed/>
                </p:oleObj>
              </mc:Choice>
              <mc:Fallback>
                <p:oleObj name="Equation" r:id="rId8" imgW="2057400" imgH="406400" progId="Equation.3">
                  <p:embed/>
                  <p:pic>
                    <p:nvPicPr>
                      <p:cNvPr id="0" name=""/>
                      <p:cNvPicPr/>
                      <p:nvPr/>
                    </p:nvPicPr>
                    <p:blipFill>
                      <a:blip r:embed="rId9"/>
                      <a:stretch>
                        <a:fillRect/>
                      </a:stretch>
                    </p:blipFill>
                    <p:spPr>
                      <a:xfrm>
                        <a:off x="761999" y="5638800"/>
                        <a:ext cx="5900738" cy="533400"/>
                      </a:xfrm>
                      <a:prstGeom prst="rect">
                        <a:avLst/>
                      </a:prstGeom>
                    </p:spPr>
                  </p:pic>
                </p:oleObj>
              </mc:Fallback>
            </mc:AlternateContent>
          </a:graphicData>
        </a:graphic>
      </p:graphicFrame>
      <p:sp>
        <p:nvSpPr>
          <p:cNvPr id="13" name="TextBox 12"/>
          <p:cNvSpPr txBox="1"/>
          <p:nvPr/>
        </p:nvSpPr>
        <p:spPr>
          <a:xfrm>
            <a:off x="5105400" y="1447800"/>
            <a:ext cx="3733800" cy="830997"/>
          </a:xfrm>
          <a:prstGeom prst="rect">
            <a:avLst/>
          </a:prstGeom>
          <a:solidFill>
            <a:schemeClr val="accent6">
              <a:lumMod val="20000"/>
              <a:lumOff val="80000"/>
            </a:schemeClr>
          </a:solidFill>
        </p:spPr>
        <p:txBody>
          <a:bodyPr wrap="square" rtlCol="0">
            <a:spAutoFit/>
          </a:bodyPr>
          <a:lstStyle/>
          <a:p>
            <a:r>
              <a:rPr lang="en-US" sz="2400" dirty="0" smtClean="0">
                <a:solidFill>
                  <a:srgbClr val="FF0000"/>
                </a:solidFill>
              </a:rPr>
              <a:t>Cost of living increased by 7.6 times</a:t>
            </a:r>
            <a:endParaRPr lang="en-US" sz="2400" dirty="0">
              <a:solidFill>
                <a:srgbClr val="FF0000"/>
              </a:solidFill>
            </a:endParaRPr>
          </a:p>
        </p:txBody>
      </p:sp>
      <p:cxnSp>
        <p:nvCxnSpPr>
          <p:cNvPr id="15" name="Straight Arrow Connector 14"/>
          <p:cNvCxnSpPr/>
          <p:nvPr/>
        </p:nvCxnSpPr>
        <p:spPr bwMode="auto">
          <a:xfrm flipH="1">
            <a:off x="5105400" y="2438400"/>
            <a:ext cx="1676400" cy="3352800"/>
          </a:xfrm>
          <a:prstGeom prst="straightConnector1">
            <a:avLst/>
          </a:prstGeom>
          <a:noFill/>
          <a:ln w="952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1780049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dirty="0" smtClean="0"/>
              <a:t>Correcting Variables for Inflation</a:t>
            </a:r>
          </a:p>
        </p:txBody>
      </p:sp>
      <mc:AlternateContent xmlns:mc="http://schemas.openxmlformats.org/markup-compatibility/2006">
        <mc:Choice xmlns:a14="http://schemas.microsoft.com/office/drawing/2010/main" Requires="a14">
          <p:sp>
            <p:nvSpPr>
              <p:cNvPr id="21507" name="Content Placeholder 2"/>
              <p:cNvSpPr>
                <a:spLocks noGrp="1"/>
              </p:cNvSpPr>
              <p:nvPr>
                <p:ph idx="1"/>
              </p:nvPr>
            </p:nvSpPr>
            <p:spPr>
              <a:xfrm>
                <a:off x="0" y="838200"/>
                <a:ext cx="8518947" cy="5534025"/>
              </a:xfrm>
            </p:spPr>
            <p:txBody>
              <a:bodyPr/>
              <a:lstStyle/>
              <a:p>
                <a:r>
                  <a:rPr lang="en-US" altLang="en-US" dirty="0" smtClean="0"/>
                  <a:t>Dollar figures from different times</a:t>
                </a:r>
              </a:p>
              <a:p>
                <a:pPr marL="114300" indent="0">
                  <a:buNone/>
                </a:pPr>
                <a14:m>
                  <m:oMathPara xmlns="" xmlns:m="http://schemas.openxmlformats.org/officeDocument/2006/math">
                    <m:oMathParaPr>
                      <m:jc m:val="centerGroup"/>
                    </m:oMathParaPr>
                    <m:oMath xmlns:m="http://schemas.openxmlformats.org/officeDocument/2006/math">
                      <m:m>
                        <m:mPr>
                          <m:mcs>
                            <m:mc>
                              <m:mcPr>
                                <m:count m:val="1"/>
                                <m:mcJc m:val="center"/>
                              </m:mcPr>
                            </m:mc>
                          </m:mcs>
                          <m:ctrlPr>
                            <a:rPr lang="en-US" sz="2800" i="1" smtClean="0">
                              <a:solidFill>
                                <a:schemeClr val="tx1"/>
                              </a:solidFill>
                              <a:latin typeface="Cambria Math"/>
                            </a:rPr>
                          </m:ctrlPr>
                        </m:mPr>
                        <m:mr>
                          <m:e>
                            <m:r>
                              <m:rPr>
                                <m:nor/>
                              </m:rPr>
                              <a:rPr lang="en-US" sz="2800">
                                <a:solidFill>
                                  <a:schemeClr val="tx1"/>
                                </a:solidFill>
                              </a:rPr>
                              <m:t>Amount</m:t>
                            </m:r>
                            <m:r>
                              <m:rPr>
                                <m:nor/>
                              </m:rPr>
                              <a:rPr lang="en-US" sz="2800" i="1">
                                <a:solidFill>
                                  <a:schemeClr val="tx1"/>
                                </a:solidFill>
                              </a:rPr>
                              <m:t> </m:t>
                            </m:r>
                            <m:r>
                              <m:rPr>
                                <m:nor/>
                              </m:rPr>
                              <a:rPr lang="en-US" sz="2800" i="1">
                                <a:solidFill>
                                  <a:schemeClr val="tx1"/>
                                </a:solidFill>
                              </a:rPr>
                              <m:t>in</m:t>
                            </m:r>
                            <m:r>
                              <m:rPr>
                                <m:nor/>
                              </m:rPr>
                              <a:rPr lang="en-US" sz="2800" i="1">
                                <a:solidFill>
                                  <a:schemeClr val="tx1"/>
                                </a:solidFill>
                              </a:rPr>
                              <m:t> </m:t>
                            </m:r>
                            <m:r>
                              <m:rPr>
                                <m:nor/>
                              </m:rPr>
                              <a:rPr lang="en-US" sz="2800" i="1">
                                <a:solidFill>
                                  <a:schemeClr val="tx1"/>
                                </a:solidFill>
                              </a:rPr>
                              <m:t>today</m:t>
                            </m:r>
                            <m:r>
                              <m:rPr>
                                <m:nor/>
                              </m:rPr>
                              <a:rPr lang="en-US" sz="2800" i="1">
                                <a:solidFill>
                                  <a:schemeClr val="tx1"/>
                                </a:solidFill>
                              </a:rPr>
                              <m:t>′</m:t>
                            </m:r>
                            <m:r>
                              <m:rPr>
                                <m:nor/>
                              </m:rPr>
                              <a:rPr lang="en-US" sz="2800" i="1">
                                <a:solidFill>
                                  <a:schemeClr val="tx1"/>
                                </a:solidFill>
                              </a:rPr>
                              <m:t>s</m:t>
                            </m:r>
                            <m:r>
                              <m:rPr>
                                <m:nor/>
                              </m:rPr>
                              <a:rPr lang="en-US" sz="2800" i="1">
                                <a:solidFill>
                                  <a:schemeClr val="tx1"/>
                                </a:solidFill>
                              </a:rPr>
                              <m:t> </m:t>
                            </m:r>
                            <m:r>
                              <m:rPr>
                                <m:nor/>
                              </m:rPr>
                              <a:rPr lang="en-US" sz="2800" i="1">
                                <a:solidFill>
                                  <a:schemeClr val="tx1"/>
                                </a:solidFill>
                              </a:rPr>
                              <m:t>dollars</m:t>
                            </m:r>
                            <m:r>
                              <a:rPr lang="en-US" sz="2800">
                                <a:solidFill>
                                  <a:schemeClr val="tx1"/>
                                </a:solidFill>
                                <a:latin typeface="Cambria Math"/>
                              </a:rPr>
                              <m:t>=</m:t>
                            </m:r>
                          </m:e>
                        </m:mr>
                        <m:mr>
                          <m:e>
                            <m:r>
                              <a:rPr lang="en-US" sz="2800">
                                <a:solidFill>
                                  <a:schemeClr val="tx1"/>
                                </a:solidFill>
                                <a:latin typeface="Cambria Math"/>
                              </a:rPr>
                              <m:t>=</m:t>
                            </m:r>
                            <m:r>
                              <m:rPr>
                                <m:nor/>
                              </m:rPr>
                              <a:rPr lang="en-US" sz="2800" i="1">
                                <a:solidFill>
                                  <a:schemeClr val="tx1"/>
                                </a:solidFill>
                              </a:rPr>
                              <m:t>Amount</m:t>
                            </m:r>
                            <m:r>
                              <m:rPr>
                                <m:nor/>
                              </m:rPr>
                              <a:rPr lang="en-US" sz="2800" i="1">
                                <a:solidFill>
                                  <a:schemeClr val="tx1"/>
                                </a:solidFill>
                              </a:rPr>
                              <m:t> </m:t>
                            </m:r>
                            <m:r>
                              <m:rPr>
                                <m:nor/>
                              </m:rPr>
                              <a:rPr lang="en-US" sz="2800" i="1">
                                <a:solidFill>
                                  <a:schemeClr val="tx1"/>
                                </a:solidFill>
                              </a:rPr>
                              <m:t>in</m:t>
                            </m:r>
                            <m:r>
                              <m:rPr>
                                <m:nor/>
                              </m:rPr>
                              <a:rPr lang="en-US" sz="2800" i="1">
                                <a:solidFill>
                                  <a:schemeClr val="tx1"/>
                                </a:solidFill>
                              </a:rPr>
                              <m:t> </m:t>
                            </m:r>
                            <m:r>
                              <m:rPr>
                                <m:nor/>
                              </m:rPr>
                              <a:rPr lang="en-US" sz="2800" i="1">
                                <a:solidFill>
                                  <a:schemeClr val="tx1"/>
                                </a:solidFill>
                              </a:rPr>
                              <m:t>year</m:t>
                            </m:r>
                            <m:r>
                              <m:rPr>
                                <m:nor/>
                              </m:rPr>
                              <a:rPr lang="en-US" sz="2800" i="1">
                                <a:solidFill>
                                  <a:schemeClr val="tx1"/>
                                </a:solidFill>
                              </a:rPr>
                              <m:t> </m:t>
                            </m:r>
                            <m:r>
                              <m:rPr>
                                <m:nor/>
                              </m:rPr>
                              <a:rPr lang="en-US" sz="2800" i="1">
                                <a:solidFill>
                                  <a:schemeClr val="tx1"/>
                                </a:solidFill>
                              </a:rPr>
                              <m:t>T</m:t>
                            </m:r>
                            <m:r>
                              <m:rPr>
                                <m:nor/>
                              </m:rPr>
                              <a:rPr lang="en-US" sz="2800" i="1">
                                <a:solidFill>
                                  <a:schemeClr val="tx1"/>
                                </a:solidFill>
                              </a:rPr>
                              <m:t> </m:t>
                            </m:r>
                            <m:r>
                              <m:rPr>
                                <m:nor/>
                              </m:rPr>
                              <a:rPr lang="en-US" sz="2800" i="1">
                                <a:solidFill>
                                  <a:schemeClr val="tx1"/>
                                </a:solidFill>
                              </a:rPr>
                              <m:t>dollars</m:t>
                            </m:r>
                            <m:r>
                              <a:rPr lang="en-US" sz="2800">
                                <a:solidFill>
                                  <a:schemeClr val="tx1"/>
                                </a:solidFill>
                                <a:latin typeface="Cambria Math"/>
                              </a:rPr>
                              <m:t>×</m:t>
                            </m:r>
                            <m:f>
                              <m:fPr>
                                <m:ctrlPr>
                                  <a:rPr lang="en-US" sz="2800" i="1">
                                    <a:solidFill>
                                      <a:schemeClr val="tx1"/>
                                    </a:solidFill>
                                    <a:latin typeface="Cambria Math"/>
                                  </a:rPr>
                                </m:ctrlPr>
                              </m:fPr>
                              <m:num>
                                <m:r>
                                  <m:rPr>
                                    <m:nor/>
                                  </m:rPr>
                                  <a:rPr lang="en-US" sz="2800" i="1">
                                    <a:solidFill>
                                      <a:schemeClr val="tx1"/>
                                    </a:solidFill>
                                  </a:rPr>
                                  <m:t>Price</m:t>
                                </m:r>
                                <m:r>
                                  <m:rPr>
                                    <m:nor/>
                                  </m:rPr>
                                  <a:rPr lang="en-US" sz="2800" i="1">
                                    <a:solidFill>
                                      <a:schemeClr val="tx1"/>
                                    </a:solidFill>
                                  </a:rPr>
                                  <m:t> </m:t>
                                </m:r>
                                <m:r>
                                  <m:rPr>
                                    <m:nor/>
                                  </m:rPr>
                                  <a:rPr lang="en-US" sz="2800" i="1">
                                    <a:solidFill>
                                      <a:schemeClr val="tx1"/>
                                    </a:solidFill>
                                  </a:rPr>
                                  <m:t>level</m:t>
                                </m:r>
                                <m:r>
                                  <m:rPr>
                                    <m:nor/>
                                  </m:rPr>
                                  <a:rPr lang="en-US" sz="2800" i="1">
                                    <a:solidFill>
                                      <a:schemeClr val="tx1"/>
                                    </a:solidFill>
                                  </a:rPr>
                                  <m:t> </m:t>
                                </m:r>
                                <m:r>
                                  <m:rPr>
                                    <m:nor/>
                                  </m:rPr>
                                  <a:rPr lang="en-US" sz="2800" i="1">
                                    <a:solidFill>
                                      <a:schemeClr val="tx1"/>
                                    </a:solidFill>
                                  </a:rPr>
                                  <m:t>today</m:t>
                                </m:r>
                              </m:num>
                              <m:den>
                                <m:r>
                                  <m:rPr>
                                    <m:nor/>
                                  </m:rPr>
                                  <a:rPr lang="en-US" sz="2800" i="1">
                                    <a:solidFill>
                                      <a:schemeClr val="tx1"/>
                                    </a:solidFill>
                                  </a:rPr>
                                  <m:t>Price</m:t>
                                </m:r>
                                <m:r>
                                  <m:rPr>
                                    <m:nor/>
                                  </m:rPr>
                                  <a:rPr lang="en-US" sz="2800" i="1">
                                    <a:solidFill>
                                      <a:schemeClr val="tx1"/>
                                    </a:solidFill>
                                  </a:rPr>
                                  <m:t> </m:t>
                                </m:r>
                                <m:r>
                                  <m:rPr>
                                    <m:nor/>
                                  </m:rPr>
                                  <a:rPr lang="en-US" sz="2800" i="1">
                                    <a:solidFill>
                                      <a:schemeClr val="tx1"/>
                                    </a:solidFill>
                                  </a:rPr>
                                  <m:t>level</m:t>
                                </m:r>
                                <m:r>
                                  <m:rPr>
                                    <m:nor/>
                                  </m:rPr>
                                  <a:rPr lang="en-US" sz="2800" i="1">
                                    <a:solidFill>
                                      <a:schemeClr val="tx1"/>
                                    </a:solidFill>
                                  </a:rPr>
                                  <m:t> </m:t>
                                </m:r>
                                <m:r>
                                  <m:rPr>
                                    <m:nor/>
                                  </m:rPr>
                                  <a:rPr lang="en-US" sz="2800" i="1">
                                    <a:solidFill>
                                      <a:schemeClr val="tx1"/>
                                    </a:solidFill>
                                  </a:rPr>
                                  <m:t>in</m:t>
                                </m:r>
                                <m:r>
                                  <m:rPr>
                                    <m:nor/>
                                  </m:rPr>
                                  <a:rPr lang="en-US" sz="2800" i="1">
                                    <a:solidFill>
                                      <a:schemeClr val="tx1"/>
                                    </a:solidFill>
                                  </a:rPr>
                                  <m:t> </m:t>
                                </m:r>
                                <m:r>
                                  <m:rPr>
                                    <m:nor/>
                                  </m:rPr>
                                  <a:rPr lang="en-US" sz="2800" i="1">
                                    <a:solidFill>
                                      <a:schemeClr val="tx1"/>
                                    </a:solidFill>
                                  </a:rPr>
                                  <m:t>year</m:t>
                                </m:r>
                                <m:r>
                                  <m:rPr>
                                    <m:nor/>
                                  </m:rPr>
                                  <a:rPr lang="en-US" sz="2800" i="1">
                                    <a:solidFill>
                                      <a:schemeClr val="tx1"/>
                                    </a:solidFill>
                                  </a:rPr>
                                  <m:t> </m:t>
                                </m:r>
                                <m:r>
                                  <m:rPr>
                                    <m:nor/>
                                  </m:rPr>
                                  <a:rPr lang="en-US" sz="2800" i="1">
                                    <a:solidFill>
                                      <a:schemeClr val="tx1"/>
                                    </a:solidFill>
                                  </a:rPr>
                                  <m:t>T</m:t>
                                </m:r>
                              </m:den>
                            </m:f>
                          </m:e>
                        </m:mr>
                      </m:m>
                    </m:oMath>
                  </m:oMathPara>
                </a14:m>
                <a:endParaRPr lang="en-US" altLang="en-US" sz="2800" dirty="0" smtClean="0">
                  <a:solidFill>
                    <a:schemeClr val="tx1"/>
                  </a:solidFill>
                </a:endParaRPr>
              </a:p>
              <a:p>
                <a:r>
                  <a:rPr lang="en-US" altLang="en-US" dirty="0" smtClean="0">
                    <a:solidFill>
                      <a:srgbClr val="005EA4"/>
                    </a:solidFill>
                  </a:rPr>
                  <a:t>In our example: </a:t>
                </a:r>
              </a:p>
              <a:p>
                <a:pPr lvl="1"/>
                <a:r>
                  <a:rPr lang="en-US" altLang="en-US" dirty="0" smtClean="0"/>
                  <a:t>“</a:t>
                </a:r>
                <a:r>
                  <a:rPr lang="en-US" altLang="en-US" dirty="0"/>
                  <a:t>year T ” is </a:t>
                </a:r>
                <a:r>
                  <a:rPr lang="en-US" altLang="en-US" dirty="0" smtClean="0"/>
                  <a:t>1963</a:t>
                </a:r>
                <a:r>
                  <a:rPr lang="en-US" altLang="en-US" dirty="0"/>
                  <a:t>,   “today” is </a:t>
                </a:r>
                <a:r>
                  <a:rPr lang="en-US" altLang="en-US" dirty="0" smtClean="0"/>
                  <a:t>2013</a:t>
                </a:r>
                <a:endParaRPr lang="en-US" altLang="en-US" dirty="0"/>
              </a:p>
              <a:p>
                <a:pPr lvl="1"/>
                <a:r>
                  <a:rPr lang="en-US" altLang="en-US" dirty="0"/>
                  <a:t>Min wage was $1.25 in year T</a:t>
                </a:r>
              </a:p>
              <a:p>
                <a:pPr lvl="1"/>
                <a:r>
                  <a:rPr lang="en-US" altLang="en-US" dirty="0"/>
                  <a:t>CPI = 30.9 in year T,  CPI = 234.6 </a:t>
                </a:r>
                <a:r>
                  <a:rPr lang="en-US" altLang="en-US" dirty="0" smtClean="0"/>
                  <a:t>today</a:t>
                </a:r>
              </a:p>
              <a:p>
                <a:pPr lvl="1"/>
                <a:r>
                  <a:rPr lang="en-US" altLang="en-US" dirty="0"/>
                  <a:t>The minimum wage </a:t>
                </a:r>
                <a:r>
                  <a:rPr lang="en-US" altLang="en-US" dirty="0" smtClean="0"/>
                  <a:t>in </a:t>
                </a:r>
                <a:r>
                  <a:rPr lang="en-US" altLang="en-US" dirty="0"/>
                  <a:t>1963 </a:t>
                </a:r>
                <a:r>
                  <a:rPr lang="en-US" altLang="en-US" dirty="0" smtClean="0"/>
                  <a:t>was”</a:t>
                </a:r>
              </a:p>
              <a:p>
                <a:pPr marL="457200" lvl="1" indent="0">
                  <a:buNone/>
                </a:pPr>
                <a:r>
                  <a:rPr lang="en-US" altLang="en-US" dirty="0" smtClean="0"/>
                  <a:t> </a:t>
                </a:r>
                <a:r>
                  <a:rPr lang="en-US" altLang="en-US" dirty="0"/>
                  <a:t>$</a:t>
                </a:r>
                <a:r>
                  <a:rPr lang="en-US" altLang="en-US" dirty="0" smtClean="0"/>
                  <a:t>1.25 x 234.6/30.9 </a:t>
                </a:r>
                <a:r>
                  <a:rPr lang="en-US" altLang="en-US" dirty="0"/>
                  <a:t>= </a:t>
                </a:r>
                <a:r>
                  <a:rPr lang="en-US" altLang="en-US" dirty="0">
                    <a:solidFill>
                      <a:srgbClr val="C00000"/>
                    </a:solidFill>
                  </a:rPr>
                  <a:t>$</a:t>
                </a:r>
                <a:r>
                  <a:rPr lang="en-US" altLang="en-US" dirty="0" smtClean="0">
                    <a:solidFill>
                      <a:srgbClr val="C00000"/>
                    </a:solidFill>
                  </a:rPr>
                  <a:t>9.49 </a:t>
                </a:r>
                <a:r>
                  <a:rPr lang="en-US" altLang="en-US" dirty="0" smtClean="0"/>
                  <a:t>in </a:t>
                </a:r>
                <a:r>
                  <a:rPr lang="en-US" altLang="en-US" dirty="0"/>
                  <a:t>2013 dollars</a:t>
                </a:r>
                <a:r>
                  <a:rPr lang="en-US" altLang="en-US" dirty="0" smtClean="0"/>
                  <a:t>. </a:t>
                </a:r>
                <a:endParaRPr lang="en-US" altLang="en-US" dirty="0"/>
              </a:p>
              <a:p>
                <a:pPr lvl="1"/>
                <a:endParaRPr lang="en-US" altLang="en-US" dirty="0"/>
              </a:p>
              <a:p>
                <a:endParaRPr lang="en-US" altLang="en-US" dirty="0" smtClean="0"/>
              </a:p>
            </p:txBody>
          </p:sp>
        </mc:Choice>
        <mc:Fallback>
          <p:sp>
            <p:nvSpPr>
              <p:cNvPr id="21507" name="Content Placeholder 2"/>
              <p:cNvSpPr>
                <a:spLocks noGrp="1" noRot="1" noChangeAspect="1" noMove="1" noResize="1" noEditPoints="1" noAdjustHandles="1" noChangeArrowheads="1" noChangeShapeType="1" noTextEdit="1"/>
              </p:cNvSpPr>
              <p:nvPr>
                <p:ph idx="1"/>
              </p:nvPr>
            </p:nvSpPr>
            <p:spPr>
              <a:xfrm>
                <a:off x="0" y="838200"/>
                <a:ext cx="8518947" cy="5534025"/>
              </a:xfrm>
              <a:blipFill rotWithShape="1">
                <a:blip r:embed="rId3"/>
                <a:stretch>
                  <a:fillRect/>
                </a:stretch>
              </a:blipFill>
            </p:spPr>
            <p:txBody>
              <a:bodyPr/>
              <a:lstStyle/>
              <a:p>
                <a:r>
                  <a:rPr lang="en-US">
                    <a:noFill/>
                  </a:rPr>
                  <a:t> </a:t>
                </a:r>
              </a:p>
            </p:txBody>
          </p:sp>
        </mc:Fallback>
      </mc:AlternateContent>
      <p:sp>
        <p:nvSpPr>
          <p:cNvPr id="21510"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0941561-FAEA-49D7-9782-D3E92884C311}" type="slidenum">
              <a:rPr lang="en-US" altLang="en-US" sz="1200" smtClean="0">
                <a:solidFill>
                  <a:srgbClr val="002060"/>
                </a:solidFill>
              </a:rPr>
              <a:pPr algn="ctr" eaLnBrk="1" hangingPunct="1"/>
              <a:t>32</a:t>
            </a:fld>
            <a:endParaRPr lang="en-US" altLang="en-US" sz="1200" smtClean="0">
              <a:solidFill>
                <a:srgbClr val="002060"/>
              </a:solidFill>
            </a:endParaRPr>
          </a:p>
        </p:txBody>
      </p:sp>
      <p:sp>
        <p:nvSpPr>
          <p:cNvPr id="2150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3229282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Correcting Variables for Inflation</a:t>
            </a:r>
          </a:p>
        </p:txBody>
      </p:sp>
      <p:sp>
        <p:nvSpPr>
          <p:cNvPr id="3" name="Content Placeholder 2"/>
          <p:cNvSpPr>
            <a:spLocks noGrp="1"/>
          </p:cNvSpPr>
          <p:nvPr>
            <p:ph idx="1"/>
          </p:nvPr>
        </p:nvSpPr>
        <p:spPr>
          <a:xfrm>
            <a:off x="277813" y="1025525"/>
            <a:ext cx="8866187" cy="5422900"/>
          </a:xfrm>
        </p:spPr>
        <p:txBody>
          <a:bodyPr/>
          <a:lstStyle/>
          <a:p>
            <a:r>
              <a:rPr lang="en-US" dirty="0"/>
              <a:t>Comparing </a:t>
            </a:r>
            <a:r>
              <a:rPr lang="en-US" dirty="0" smtClean="0"/>
              <a:t>dollar figures from different times</a:t>
            </a:r>
          </a:p>
          <a:p>
            <a:pPr lvl="1"/>
            <a:r>
              <a:rPr lang="en-US" sz="3000" dirty="0" smtClean="0"/>
              <a:t>Researchers</a:t>
            </a:r>
            <a:r>
              <a:rPr lang="en-US" sz="3000" dirty="0"/>
              <a:t>, business analysts, and </a:t>
            </a:r>
            <a:r>
              <a:rPr lang="en-US" sz="3000" dirty="0" smtClean="0"/>
              <a:t>policymakers </a:t>
            </a:r>
            <a:r>
              <a:rPr lang="en-US" sz="3000" dirty="0"/>
              <a:t>often use this technique </a:t>
            </a:r>
            <a:r>
              <a:rPr lang="en-US" sz="3000" dirty="0" smtClean="0"/>
              <a:t>to convert </a:t>
            </a:r>
            <a:r>
              <a:rPr lang="en-US" sz="3000" dirty="0"/>
              <a:t>a time series of </a:t>
            </a:r>
            <a:r>
              <a:rPr lang="en-US" sz="3000" dirty="0" smtClean="0"/>
              <a:t>current-dollar (</a:t>
            </a:r>
            <a:r>
              <a:rPr lang="en-US" sz="3000" dirty="0"/>
              <a:t>nominal) figures into constant-dollar (real) figures.  </a:t>
            </a:r>
          </a:p>
          <a:p>
            <a:pPr lvl="1"/>
            <a:r>
              <a:rPr lang="en-US" sz="3000" dirty="0"/>
              <a:t>They can then see how a variable has changed over time after correcting for inflation. </a:t>
            </a:r>
          </a:p>
          <a:p>
            <a:pPr lvl="1"/>
            <a:r>
              <a:rPr lang="en-US" dirty="0" smtClean="0"/>
              <a:t>Example: the minimum wage…</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33</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725168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a:xfrm>
            <a:off x="209550" y="0"/>
            <a:ext cx="8770938" cy="914400"/>
          </a:xfrm>
        </p:spPr>
        <p:txBody>
          <a:bodyPr>
            <a:normAutofit fontScale="90000"/>
          </a:bodyPr>
          <a:lstStyle/>
          <a:p>
            <a:pPr algn="ctr" eaLnBrk="1" hangingPunct="1"/>
            <a:r>
              <a:rPr lang="en-US" sz="3000" dirty="0" smtClean="0"/>
              <a:t>The U.S. Minimum Wage in Current Dollars</a:t>
            </a:r>
            <a:br>
              <a:rPr lang="en-US" sz="3000" dirty="0" smtClean="0"/>
            </a:br>
            <a:r>
              <a:rPr lang="en-US" sz="3000" dirty="0" smtClean="0"/>
              <a:t>and Today’s Dollars, </a:t>
            </a:r>
            <a:r>
              <a:rPr lang="en-US" sz="2600" dirty="0" smtClean="0"/>
              <a:t>1960–2013</a:t>
            </a:r>
          </a:p>
        </p:txBody>
      </p:sp>
      <p:grpSp>
        <p:nvGrpSpPr>
          <p:cNvPr id="7" name="Group 6"/>
          <p:cNvGrpSpPr/>
          <p:nvPr/>
        </p:nvGrpSpPr>
        <p:grpSpPr>
          <a:xfrm>
            <a:off x="266700" y="933450"/>
            <a:ext cx="8610600" cy="5314950"/>
            <a:chOff x="266700" y="771525"/>
            <a:chExt cx="8610600" cy="531495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771525"/>
              <a:ext cx="86106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45"/>
            <p:cNvGrpSpPr>
              <a:grpSpLocks/>
            </p:cNvGrpSpPr>
            <p:nvPr/>
          </p:nvGrpSpPr>
          <p:grpSpPr bwMode="auto">
            <a:xfrm>
              <a:off x="4267200" y="1397175"/>
              <a:ext cx="2232025" cy="842962"/>
              <a:chOff x="3471" y="958"/>
              <a:chExt cx="1406" cy="531"/>
            </a:xfrm>
          </p:grpSpPr>
          <p:sp>
            <p:nvSpPr>
              <p:cNvPr id="30729" name="Text Box 41"/>
              <p:cNvSpPr txBox="1">
                <a:spLocks noChangeArrowheads="1"/>
              </p:cNvSpPr>
              <p:nvPr/>
            </p:nvSpPr>
            <p:spPr bwMode="auto">
              <a:xfrm>
                <a:off x="3628" y="958"/>
                <a:ext cx="12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i="1" dirty="0" smtClean="0">
                    <a:solidFill>
                      <a:srgbClr val="000000"/>
                    </a:solidFill>
                  </a:rPr>
                  <a:t>2013 </a:t>
                </a:r>
                <a:r>
                  <a:rPr lang="en-US" sz="2400" i="1" dirty="0">
                    <a:solidFill>
                      <a:srgbClr val="000000"/>
                    </a:solidFill>
                  </a:rPr>
                  <a:t>dollars</a:t>
                </a:r>
              </a:p>
            </p:txBody>
          </p:sp>
          <p:sp>
            <p:nvSpPr>
              <p:cNvPr id="30730" name="Line 43"/>
              <p:cNvSpPr>
                <a:spLocks noChangeShapeType="1"/>
              </p:cNvSpPr>
              <p:nvPr/>
            </p:nvSpPr>
            <p:spPr bwMode="auto">
              <a:xfrm flipV="1">
                <a:off x="3471" y="1174"/>
                <a:ext cx="217" cy="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grpSp>
          <p:nvGrpSpPr>
            <p:cNvPr id="3" name="Group 44"/>
            <p:cNvGrpSpPr>
              <a:grpSpLocks/>
            </p:cNvGrpSpPr>
            <p:nvPr/>
          </p:nvGrpSpPr>
          <p:grpSpPr bwMode="auto">
            <a:xfrm>
              <a:off x="4800600" y="4343400"/>
              <a:ext cx="2535238" cy="635000"/>
              <a:chOff x="3486" y="2902"/>
              <a:chExt cx="1597" cy="400"/>
            </a:xfrm>
          </p:grpSpPr>
          <p:sp>
            <p:nvSpPr>
              <p:cNvPr id="30727" name="Text Box 40"/>
              <p:cNvSpPr txBox="1">
                <a:spLocks noChangeArrowheads="1"/>
              </p:cNvSpPr>
              <p:nvPr/>
            </p:nvSpPr>
            <p:spPr bwMode="auto">
              <a:xfrm>
                <a:off x="3713" y="3014"/>
                <a:ext cx="13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i="1" dirty="0">
                    <a:solidFill>
                      <a:srgbClr val="000000"/>
                    </a:solidFill>
                  </a:rPr>
                  <a:t>current dollars</a:t>
                </a:r>
              </a:p>
            </p:txBody>
          </p:sp>
          <p:sp>
            <p:nvSpPr>
              <p:cNvPr id="30728" name="Line 42"/>
              <p:cNvSpPr>
                <a:spLocks noChangeShapeType="1"/>
              </p:cNvSpPr>
              <p:nvPr/>
            </p:nvSpPr>
            <p:spPr bwMode="auto">
              <a:xfrm flipH="1" flipV="1">
                <a:off x="3486" y="2902"/>
                <a:ext cx="277" cy="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grpSp>
      </p:grpSp>
      <p:sp>
        <p:nvSpPr>
          <p:cNvPr id="5" name="Footer Placeholder 4"/>
          <p:cNvSpPr>
            <a:spLocks noGrp="1"/>
          </p:cNvSpPr>
          <p:nvPr>
            <p:ph type="ftr" sz="quarter" idx="14"/>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Slide Number Placeholder 5"/>
          <p:cNvSpPr>
            <a:spLocks noGrp="1"/>
          </p:cNvSpPr>
          <p:nvPr>
            <p:ph type="sldNum" sz="quarter" idx="13"/>
          </p:nvPr>
        </p:nvSpPr>
        <p:spPr/>
        <p:txBody>
          <a:bodyPr/>
          <a:lstStyle/>
          <a:p>
            <a:pPr>
              <a:defRPr/>
            </a:pPr>
            <a:fld id="{2F37425F-5E17-4209-B948-B5CE2119E408}" type="slidenum">
              <a:rPr lang="en-US" smtClean="0"/>
              <a:pPr>
                <a:defRPr/>
              </a:pPr>
              <a:t>34</a:t>
            </a:fld>
            <a:endParaRPr lang="en-US" dirty="0"/>
          </a:p>
        </p:txBody>
      </p:sp>
    </p:spTree>
    <p:extLst>
      <p:ext uri="{BB962C8B-B14F-4D97-AF65-F5344CB8AC3E}">
        <p14:creationId xmlns:p14="http://schemas.microsoft.com/office/powerpoint/2010/main" val="348176613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sz="3000" dirty="0">
                <a:solidFill>
                  <a:schemeClr val="accent6">
                    <a:lumMod val="50000"/>
                  </a:schemeClr>
                </a:solidFill>
              </a:rPr>
              <a:t>Active Learning 4		</a:t>
            </a:r>
            <a:r>
              <a:rPr lang="en-US" sz="3000" dirty="0">
                <a:solidFill>
                  <a:srgbClr val="AE1221"/>
                </a:solidFill>
              </a:rPr>
              <a:t>Comparing tuition increases</a:t>
            </a:r>
            <a:endParaRPr lang="en-US" sz="3000" dirty="0"/>
          </a:p>
        </p:txBody>
      </p:sp>
      <p:sp>
        <p:nvSpPr>
          <p:cNvPr id="3" name="Content Placeholder 2"/>
          <p:cNvSpPr>
            <a:spLocks noGrp="1"/>
          </p:cNvSpPr>
          <p:nvPr>
            <p:ph idx="1"/>
          </p:nvPr>
        </p:nvSpPr>
        <p:spPr>
          <a:xfrm>
            <a:off x="304800" y="4038600"/>
            <a:ext cx="8686800" cy="2409825"/>
          </a:xfrm>
        </p:spPr>
        <p:txBody>
          <a:bodyPr>
            <a:noAutofit/>
          </a:bodyPr>
          <a:lstStyle/>
          <a:p>
            <a:r>
              <a:rPr lang="en-US" sz="2800" dirty="0">
                <a:solidFill>
                  <a:schemeClr val="accent6">
                    <a:lumMod val="50000"/>
                  </a:schemeClr>
                </a:solidFill>
              </a:rPr>
              <a:t>Express the 1990 tuition figures in 2015 dollars, then compute the percentage increase in real terms for all three types of schools.  </a:t>
            </a:r>
            <a:endParaRPr lang="en-US" sz="2800" dirty="0" smtClean="0">
              <a:solidFill>
                <a:schemeClr val="accent6">
                  <a:lumMod val="50000"/>
                </a:schemeClr>
              </a:solidFill>
            </a:endParaRPr>
          </a:p>
          <a:p>
            <a:r>
              <a:rPr lang="en-US" sz="2800" dirty="0" smtClean="0">
                <a:solidFill>
                  <a:schemeClr val="accent6">
                    <a:lumMod val="50000"/>
                  </a:schemeClr>
                </a:solidFill>
              </a:rPr>
              <a:t>Which </a:t>
            </a:r>
            <a:r>
              <a:rPr lang="en-US" sz="2800" dirty="0">
                <a:solidFill>
                  <a:schemeClr val="accent6">
                    <a:lumMod val="50000"/>
                  </a:schemeClr>
                </a:solidFill>
              </a:rPr>
              <a:t>type experienced the largest increase in real tuition costs?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35</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748868255"/>
              </p:ext>
            </p:extLst>
          </p:nvPr>
        </p:nvGraphicFramePr>
        <p:xfrm>
          <a:off x="685800" y="685800"/>
          <a:ext cx="7708900" cy="3373823"/>
        </p:xfrm>
        <a:graphic>
          <a:graphicData uri="http://schemas.openxmlformats.org/drawingml/2006/table">
            <a:tbl>
              <a:tblPr firstRow="1" bandRow="1">
                <a:tableStyleId>{5940675A-B579-460E-94D1-54222C63F5DA}</a:tableStyleId>
              </a:tblPr>
              <a:tblGrid>
                <a:gridCol w="4316803"/>
                <a:gridCol w="1643047"/>
                <a:gridCol w="1749050"/>
              </a:tblGrid>
              <a:tr h="488732">
                <a:tc gridSpan="3">
                  <a:txBody>
                    <a:bodyPr/>
                    <a:lstStyle/>
                    <a:p>
                      <a:pPr algn="ctr"/>
                      <a:r>
                        <a:rPr lang="en-US" sz="2300" b="1" dirty="0" smtClean="0">
                          <a:latin typeface="Arial"/>
                          <a:cs typeface="Arial"/>
                        </a:rPr>
                        <a:t>Tuition and Fees at U.S. Colleges and Universities</a:t>
                      </a:r>
                      <a:endParaRPr lang="en-US" sz="2300" b="1" dirty="0">
                        <a:latin typeface="Arial"/>
                        <a:cs typeface="Arial"/>
                      </a:endParaRPr>
                    </a:p>
                  </a:txBody>
                  <a:tcPr>
                    <a:solidFill>
                      <a:schemeClr val="bg1"/>
                    </a:solidFill>
                  </a:tcPr>
                </a:tc>
                <a:tc hMerge="1">
                  <a:txBody>
                    <a:bodyPr/>
                    <a:lstStyle/>
                    <a:p>
                      <a:pPr algn="ctr"/>
                      <a:endParaRPr lang="en-US" sz="2300" dirty="0"/>
                    </a:p>
                  </a:txBody>
                  <a:tcPr anchor="ctr">
                    <a:solidFill>
                      <a:schemeClr val="bg1"/>
                    </a:solidFill>
                  </a:tcPr>
                </a:tc>
                <a:tc hMerge="1">
                  <a:txBody>
                    <a:bodyPr/>
                    <a:lstStyle/>
                    <a:p>
                      <a:pPr algn="ctr"/>
                      <a:endParaRPr lang="en-US" sz="2300" dirty="0"/>
                    </a:p>
                  </a:txBody>
                  <a:tcPr anchor="ctr">
                    <a:solidFill>
                      <a:schemeClr val="bg1"/>
                    </a:solidFill>
                  </a:tcPr>
                </a:tc>
              </a:tr>
              <a:tr h="488732">
                <a:tc>
                  <a:txBody>
                    <a:bodyPr/>
                    <a:lstStyle/>
                    <a:p>
                      <a:endParaRPr lang="en-US" sz="2300" dirty="0">
                        <a:latin typeface="Arial"/>
                        <a:cs typeface="Arial"/>
                      </a:endParaRPr>
                    </a:p>
                  </a:txBody>
                  <a:tcPr>
                    <a:solidFill>
                      <a:schemeClr val="bg1"/>
                    </a:solidFill>
                  </a:tcPr>
                </a:tc>
                <a:tc>
                  <a:txBody>
                    <a:bodyPr/>
                    <a:lstStyle/>
                    <a:p>
                      <a:pPr algn="ctr"/>
                      <a:r>
                        <a:rPr lang="en-US" sz="2300" dirty="0" smtClean="0">
                          <a:latin typeface="Arial"/>
                          <a:cs typeface="Arial"/>
                        </a:rPr>
                        <a:t>1990</a:t>
                      </a:r>
                      <a:endParaRPr lang="en-US" sz="2300" dirty="0">
                        <a:latin typeface="Arial"/>
                        <a:cs typeface="Arial"/>
                      </a:endParaRPr>
                    </a:p>
                  </a:txBody>
                  <a:tcPr anchor="ctr">
                    <a:solidFill>
                      <a:schemeClr val="bg1"/>
                    </a:solidFill>
                  </a:tcPr>
                </a:tc>
                <a:tc>
                  <a:txBody>
                    <a:bodyPr/>
                    <a:lstStyle/>
                    <a:p>
                      <a:pPr algn="ctr"/>
                      <a:r>
                        <a:rPr lang="en-US" sz="2300" dirty="0" smtClean="0">
                          <a:latin typeface="Arial"/>
                          <a:cs typeface="Arial"/>
                        </a:rPr>
                        <a:t>2015</a:t>
                      </a:r>
                      <a:endParaRPr lang="en-US" sz="2300" dirty="0">
                        <a:latin typeface="Arial"/>
                        <a:cs typeface="Arial"/>
                      </a:endParaRPr>
                    </a:p>
                  </a:txBody>
                  <a:tcPr anchor="ctr">
                    <a:solidFill>
                      <a:schemeClr val="bg1"/>
                    </a:solidFill>
                  </a:tcPr>
                </a:tc>
              </a:tr>
              <a:tr h="628787">
                <a:tc>
                  <a:txBody>
                    <a:bodyPr/>
                    <a:lstStyle/>
                    <a:p>
                      <a:r>
                        <a:rPr lang="en-US" sz="2300" dirty="0" smtClean="0">
                          <a:latin typeface="Arial"/>
                          <a:cs typeface="Arial"/>
                        </a:rPr>
                        <a:t>Private non-profit 4-year </a:t>
                      </a:r>
                      <a:endParaRPr lang="en-US" sz="2300" dirty="0">
                        <a:latin typeface="Arial"/>
                        <a:cs typeface="Arial"/>
                      </a:endParaRPr>
                    </a:p>
                  </a:txBody>
                  <a:tcPr anchor="ctr">
                    <a:solidFill>
                      <a:schemeClr val="bg1"/>
                    </a:solidFill>
                  </a:tcPr>
                </a:tc>
                <a:tc>
                  <a:txBody>
                    <a:bodyPr/>
                    <a:lstStyle/>
                    <a:p>
                      <a:pPr algn="ctr" fontAlgn="b"/>
                      <a:r>
                        <a:rPr lang="en-US" sz="2300" b="0" i="0" u="none" strike="noStrike" dirty="0">
                          <a:effectLst/>
                          <a:latin typeface="Arial"/>
                          <a:cs typeface="Arial"/>
                        </a:rPr>
                        <a:t>$9,340 </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$32,405 </a:t>
                      </a:r>
                      <a:endParaRPr lang="en-US" sz="2300" b="0" i="0" u="none" strike="noStrike" dirty="0">
                        <a:effectLst/>
                        <a:latin typeface="Arial"/>
                        <a:cs typeface="Arial"/>
                      </a:endParaRPr>
                    </a:p>
                  </a:txBody>
                  <a:tcPr marL="9525" marR="9525" marT="9525" marB="0" anchor="ctr">
                    <a:solidFill>
                      <a:schemeClr val="bg1"/>
                    </a:solidFill>
                  </a:tcPr>
                </a:tc>
              </a:tr>
              <a:tr h="628787">
                <a:tc>
                  <a:txBody>
                    <a:bodyPr/>
                    <a:lstStyle/>
                    <a:p>
                      <a:r>
                        <a:rPr lang="en-US" sz="2300" dirty="0" smtClean="0">
                          <a:latin typeface="Arial"/>
                          <a:cs typeface="Arial"/>
                        </a:rPr>
                        <a:t>Public 4-year</a:t>
                      </a:r>
                      <a:endParaRPr lang="en-US" sz="2300" baseline="0" dirty="0" smtClean="0">
                        <a:latin typeface="Arial"/>
                        <a:cs typeface="Arial"/>
                      </a:endParaRPr>
                    </a:p>
                  </a:txBody>
                  <a:tcPr anchor="ctr">
                    <a:solidFill>
                      <a:schemeClr val="bg1"/>
                    </a:solidFill>
                  </a:tcPr>
                </a:tc>
                <a:tc>
                  <a:txBody>
                    <a:bodyPr/>
                    <a:lstStyle/>
                    <a:p>
                      <a:pPr algn="ctr" fontAlgn="b"/>
                      <a:r>
                        <a:rPr lang="en-US" sz="2300" b="0" i="0" u="none" strike="noStrike">
                          <a:effectLst/>
                          <a:latin typeface="Arial"/>
                          <a:cs typeface="Arial"/>
                        </a:rPr>
                        <a:t>$1,908 </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$9,410 </a:t>
                      </a:r>
                      <a:endParaRPr lang="en-US" sz="2300" b="0" i="0" u="none" strike="noStrike" dirty="0">
                        <a:effectLst/>
                        <a:latin typeface="Arial"/>
                        <a:cs typeface="Arial"/>
                      </a:endParaRPr>
                    </a:p>
                  </a:txBody>
                  <a:tcPr marL="9525" marR="9525" marT="9525" marB="0" anchor="ctr">
                    <a:solidFill>
                      <a:schemeClr val="bg1"/>
                    </a:solidFill>
                  </a:tcPr>
                </a:tc>
              </a:tr>
              <a:tr h="628787">
                <a:tc>
                  <a:txBody>
                    <a:bodyPr/>
                    <a:lstStyle/>
                    <a:p>
                      <a:r>
                        <a:rPr lang="en-US" sz="2300" dirty="0" smtClean="0">
                          <a:latin typeface="Arial"/>
                          <a:cs typeface="Arial"/>
                        </a:rPr>
                        <a:t>Public 2-year</a:t>
                      </a:r>
                      <a:endParaRPr lang="en-US" sz="2300" dirty="0">
                        <a:latin typeface="Arial"/>
                        <a:cs typeface="Arial"/>
                      </a:endParaRPr>
                    </a:p>
                  </a:txBody>
                  <a:tcPr anchor="ctr">
                    <a:solidFill>
                      <a:schemeClr val="bg1"/>
                    </a:solidFill>
                  </a:tcPr>
                </a:tc>
                <a:tc>
                  <a:txBody>
                    <a:bodyPr/>
                    <a:lstStyle/>
                    <a:p>
                      <a:pPr algn="ctr" fontAlgn="b"/>
                      <a:r>
                        <a:rPr lang="en-US" sz="2300" b="0" i="0" u="none" strike="noStrike" dirty="0">
                          <a:effectLst/>
                          <a:latin typeface="Arial"/>
                          <a:cs typeface="Arial"/>
                        </a:rPr>
                        <a:t>$906 </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$3,435 </a:t>
                      </a:r>
                      <a:endParaRPr lang="en-US" sz="2300" b="0" i="0" u="none" strike="noStrike" dirty="0">
                        <a:effectLst/>
                        <a:latin typeface="Arial"/>
                        <a:cs typeface="Arial"/>
                      </a:endParaRPr>
                    </a:p>
                  </a:txBody>
                  <a:tcPr marL="9525" marR="9525" marT="9525" marB="0" anchor="ctr">
                    <a:solidFill>
                      <a:schemeClr val="bg1"/>
                    </a:solidFill>
                  </a:tcPr>
                </a:tc>
              </a:tr>
              <a:tr h="509998">
                <a:tc>
                  <a:txBody>
                    <a:bodyPr/>
                    <a:lstStyle/>
                    <a:p>
                      <a:r>
                        <a:rPr lang="en-US" sz="2300" dirty="0" smtClean="0">
                          <a:latin typeface="Arial"/>
                          <a:cs typeface="Arial"/>
                        </a:rPr>
                        <a:t>CPI</a:t>
                      </a:r>
                      <a:endParaRPr lang="en-US" sz="2300" dirty="0">
                        <a:latin typeface="Arial"/>
                        <a:cs typeface="Arial"/>
                      </a:endParaRPr>
                    </a:p>
                  </a:txBody>
                  <a:tcPr anchor="ctr">
                    <a:solidFill>
                      <a:schemeClr val="bg1"/>
                    </a:solidFill>
                  </a:tcPr>
                </a:tc>
                <a:tc>
                  <a:txBody>
                    <a:bodyPr/>
                    <a:lstStyle/>
                    <a:p>
                      <a:pPr algn="ctr" fontAlgn="b"/>
                      <a:r>
                        <a:rPr lang="en-US" sz="2300" b="0" i="0" u="none" strike="noStrike" dirty="0">
                          <a:effectLst/>
                          <a:latin typeface="Arial"/>
                          <a:cs typeface="Arial"/>
                        </a:rPr>
                        <a:t>130.7</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237.7</a:t>
                      </a:r>
                      <a:endParaRPr lang="en-US" sz="2300" b="0" i="0" u="none" strike="noStrike" dirty="0">
                        <a:effectLst/>
                        <a:latin typeface="Arial"/>
                        <a:cs typeface="Arial"/>
                      </a:endParaRPr>
                    </a:p>
                  </a:txBody>
                  <a:tcPr marL="9525" marR="9525" marT="9525" marB="0" anchor="ctr">
                    <a:solidFill>
                      <a:schemeClr val="bg1"/>
                    </a:solidFill>
                  </a:tcPr>
                </a:tc>
              </a:tr>
            </a:tbl>
          </a:graphicData>
        </a:graphic>
      </p:graphicFrame>
    </p:spTree>
    <p:extLst>
      <p:ext uri="{BB962C8B-B14F-4D97-AF65-F5344CB8AC3E}">
        <p14:creationId xmlns:p14="http://schemas.microsoft.com/office/powerpoint/2010/main" val="39642867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4		</a:t>
            </a:r>
            <a:r>
              <a:rPr lang="en-US" dirty="0">
                <a:solidFill>
                  <a:schemeClr val="accent6">
                    <a:lumMod val="50000"/>
                  </a:schemeClr>
                </a:solidFill>
              </a:rPr>
              <a:t>	</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36</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380604460"/>
              </p:ext>
            </p:extLst>
          </p:nvPr>
        </p:nvGraphicFramePr>
        <p:xfrm>
          <a:off x="457200" y="1016594"/>
          <a:ext cx="8393112" cy="5079406"/>
        </p:xfrm>
        <a:graphic>
          <a:graphicData uri="http://schemas.openxmlformats.org/drawingml/2006/table">
            <a:tbl>
              <a:tblPr firstRow="1" bandRow="1">
                <a:tableStyleId>{5940675A-B579-460E-94D1-54222C63F5DA}</a:tableStyleId>
              </a:tblPr>
              <a:tblGrid>
                <a:gridCol w="3852151"/>
                <a:gridCol w="1466193"/>
                <a:gridCol w="1560786"/>
                <a:gridCol w="1513982"/>
              </a:tblGrid>
              <a:tr h="488732">
                <a:tc>
                  <a:txBody>
                    <a:bodyPr/>
                    <a:lstStyle/>
                    <a:p>
                      <a:endParaRPr lang="en-US" sz="2300" dirty="0">
                        <a:latin typeface="Arial"/>
                        <a:cs typeface="Arial"/>
                      </a:endParaRPr>
                    </a:p>
                  </a:txBody>
                  <a:tcPr>
                    <a:solidFill>
                      <a:schemeClr val="bg1"/>
                    </a:solidFill>
                  </a:tcPr>
                </a:tc>
                <a:tc>
                  <a:txBody>
                    <a:bodyPr/>
                    <a:lstStyle/>
                    <a:p>
                      <a:pPr algn="ctr"/>
                      <a:r>
                        <a:rPr lang="en-US" sz="2300" dirty="0" smtClean="0">
                          <a:latin typeface="Arial"/>
                          <a:cs typeface="Arial"/>
                        </a:rPr>
                        <a:t>1990</a:t>
                      </a:r>
                      <a:endParaRPr lang="en-US" sz="2300" dirty="0">
                        <a:latin typeface="Arial"/>
                        <a:cs typeface="Arial"/>
                      </a:endParaRPr>
                    </a:p>
                  </a:txBody>
                  <a:tcPr anchor="ctr">
                    <a:solidFill>
                      <a:schemeClr val="bg1"/>
                    </a:solidFill>
                  </a:tcPr>
                </a:tc>
                <a:tc>
                  <a:txBody>
                    <a:bodyPr/>
                    <a:lstStyle/>
                    <a:p>
                      <a:pPr algn="ctr"/>
                      <a:r>
                        <a:rPr lang="en-US" sz="2300" dirty="0" smtClean="0">
                          <a:latin typeface="Arial"/>
                          <a:cs typeface="Arial"/>
                        </a:rPr>
                        <a:t>2015</a:t>
                      </a:r>
                      <a:endParaRPr lang="en-US" sz="2300" dirty="0">
                        <a:latin typeface="Arial"/>
                        <a:cs typeface="Arial"/>
                      </a:endParaRPr>
                    </a:p>
                  </a:txBody>
                  <a:tcPr anchor="ctr">
                    <a:solidFill>
                      <a:schemeClr val="bg1"/>
                    </a:solidFill>
                  </a:tcPr>
                </a:tc>
                <a:tc>
                  <a:txBody>
                    <a:bodyPr/>
                    <a:lstStyle/>
                    <a:p>
                      <a:pPr algn="ctr"/>
                      <a:r>
                        <a:rPr lang="en-US" sz="2300" dirty="0" smtClean="0">
                          <a:latin typeface="Arial"/>
                          <a:cs typeface="Arial"/>
                        </a:rPr>
                        <a:t>% change</a:t>
                      </a:r>
                      <a:endParaRPr lang="en-US" sz="2300" dirty="0">
                        <a:latin typeface="Arial"/>
                        <a:cs typeface="Arial"/>
                      </a:endParaRPr>
                    </a:p>
                  </a:txBody>
                  <a:tcPr anchor="ctr">
                    <a:solidFill>
                      <a:schemeClr val="bg1"/>
                    </a:solidFill>
                  </a:tcPr>
                </a:tc>
              </a:tr>
              <a:tr h="490566">
                <a:tc>
                  <a:txBody>
                    <a:bodyPr/>
                    <a:lstStyle/>
                    <a:p>
                      <a:r>
                        <a:rPr lang="en-US" sz="2300" dirty="0" smtClean="0">
                          <a:latin typeface="Arial"/>
                          <a:cs typeface="Arial"/>
                        </a:rPr>
                        <a:t>CPI</a:t>
                      </a:r>
                      <a:endParaRPr lang="en-US" sz="2300" dirty="0">
                        <a:latin typeface="Arial"/>
                        <a:cs typeface="Arial"/>
                      </a:endParaRPr>
                    </a:p>
                  </a:txBody>
                  <a:tcPr>
                    <a:solidFill>
                      <a:schemeClr val="bg1"/>
                    </a:solidFill>
                  </a:tcPr>
                </a:tc>
                <a:tc>
                  <a:txBody>
                    <a:bodyPr/>
                    <a:lstStyle/>
                    <a:p>
                      <a:pPr algn="ctr" fontAlgn="b"/>
                      <a:r>
                        <a:rPr lang="en-US" sz="2300" b="0" i="0" u="none" strike="noStrike" dirty="0">
                          <a:effectLst/>
                          <a:latin typeface="Arial"/>
                          <a:cs typeface="Arial"/>
                        </a:rPr>
                        <a:t>130.7</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237.7</a:t>
                      </a:r>
                      <a:endParaRPr lang="en-US" sz="2300" b="0" i="0" u="none" strike="noStrike" dirty="0">
                        <a:effectLst/>
                        <a:latin typeface="Arial"/>
                        <a:cs typeface="Arial"/>
                      </a:endParaRP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81.9%</a:t>
                      </a:r>
                      <a:endParaRPr lang="en-US" sz="2300" b="0" i="0" u="none" strike="noStrike" dirty="0">
                        <a:effectLst/>
                        <a:latin typeface="Arial"/>
                        <a:cs typeface="Arial"/>
                      </a:endParaRPr>
                    </a:p>
                  </a:txBody>
                  <a:tcPr marL="9525" marR="9525" marT="9525" marB="0" anchor="ctr">
                    <a:solidFill>
                      <a:schemeClr val="bg1"/>
                    </a:solidFill>
                  </a:tcPr>
                </a:tc>
              </a:tr>
              <a:tr h="628787">
                <a:tc>
                  <a:txBody>
                    <a:bodyPr/>
                    <a:lstStyle/>
                    <a:p>
                      <a:r>
                        <a:rPr lang="en-US" sz="2300" dirty="0" smtClean="0">
                          <a:latin typeface="Arial"/>
                          <a:cs typeface="Arial"/>
                        </a:rPr>
                        <a:t>Private non-profit 4-year </a:t>
                      </a:r>
                      <a:br>
                        <a:rPr lang="en-US" sz="2300" dirty="0" smtClean="0">
                          <a:latin typeface="Arial"/>
                          <a:cs typeface="Arial"/>
                        </a:rPr>
                      </a:br>
                      <a:r>
                        <a:rPr lang="en-US" sz="2300" dirty="0" smtClean="0">
                          <a:latin typeface="Arial"/>
                          <a:cs typeface="Arial"/>
                        </a:rPr>
                        <a:t>(current $)</a:t>
                      </a:r>
                      <a:endParaRPr lang="en-US" sz="2300" dirty="0">
                        <a:latin typeface="Arial"/>
                        <a:cs typeface="Arial"/>
                      </a:endParaRPr>
                    </a:p>
                  </a:txBody>
                  <a:tcPr anchor="ctr">
                    <a:solidFill>
                      <a:schemeClr val="bg1"/>
                    </a:solidFill>
                  </a:tcPr>
                </a:tc>
                <a:tc>
                  <a:txBody>
                    <a:bodyPr/>
                    <a:lstStyle/>
                    <a:p>
                      <a:pPr algn="ctr" fontAlgn="b"/>
                      <a:r>
                        <a:rPr lang="en-US" sz="2300" b="0" i="0" u="none" strike="noStrike" dirty="0">
                          <a:effectLst/>
                          <a:latin typeface="Arial"/>
                          <a:cs typeface="Arial"/>
                        </a:rPr>
                        <a:t>$9,340 </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$32,405 </a:t>
                      </a:r>
                      <a:endParaRPr lang="en-US" sz="2300" b="0" i="0" u="none" strike="noStrike" dirty="0">
                        <a:effectLst/>
                        <a:latin typeface="Arial"/>
                        <a:cs typeface="Arial"/>
                      </a:endParaRPr>
                    </a:p>
                  </a:txBody>
                  <a:tcPr marL="9525" marR="9525" marT="9525" marB="0" anchor="ctr">
                    <a:solidFill>
                      <a:schemeClr val="bg1"/>
                    </a:solidFill>
                  </a:tcPr>
                </a:tc>
                <a:tc>
                  <a:txBody>
                    <a:bodyPr/>
                    <a:lstStyle/>
                    <a:p>
                      <a:pPr algn="ctr" fontAlgn="b"/>
                      <a:endParaRPr lang="en-US" sz="2300" b="0" i="0" u="none" strike="noStrike" dirty="0">
                        <a:effectLst/>
                        <a:latin typeface="Arial"/>
                        <a:cs typeface="Arial"/>
                      </a:endParaRPr>
                    </a:p>
                  </a:txBody>
                  <a:tcPr marL="9525" marR="9525" marT="9525" marB="0" anchor="ctr">
                    <a:solidFill>
                      <a:schemeClr val="bg1"/>
                    </a:solidFill>
                  </a:tcPr>
                </a:tc>
              </a:tr>
              <a:tr h="628787">
                <a:tc>
                  <a:txBody>
                    <a:bodyPr/>
                    <a:lstStyle/>
                    <a:p>
                      <a:r>
                        <a:rPr lang="en-US" sz="2300" dirty="0" smtClean="0">
                          <a:solidFill>
                            <a:srgbClr val="005EA4"/>
                          </a:solidFill>
                          <a:latin typeface="Arial"/>
                          <a:cs typeface="Arial"/>
                        </a:rPr>
                        <a:t>Private non-profit 4-year </a:t>
                      </a:r>
                      <a:br>
                        <a:rPr lang="en-US" sz="2300" dirty="0" smtClean="0">
                          <a:solidFill>
                            <a:srgbClr val="005EA4"/>
                          </a:solidFill>
                          <a:latin typeface="Arial"/>
                          <a:cs typeface="Arial"/>
                        </a:rPr>
                      </a:br>
                      <a:r>
                        <a:rPr lang="en-US" sz="2300" dirty="0" smtClean="0">
                          <a:solidFill>
                            <a:srgbClr val="005EA4"/>
                          </a:solidFill>
                          <a:latin typeface="Arial"/>
                          <a:cs typeface="Arial"/>
                        </a:rPr>
                        <a:t>(in 2015 $)</a:t>
                      </a:r>
                      <a:endParaRPr lang="en-US" sz="2300" dirty="0">
                        <a:solidFill>
                          <a:srgbClr val="005EA4"/>
                        </a:solidFill>
                        <a:latin typeface="Arial"/>
                        <a:cs typeface="Arial"/>
                      </a:endParaRPr>
                    </a:p>
                  </a:txBody>
                  <a:tcPr anchor="ctr">
                    <a:solidFill>
                      <a:schemeClr val="bg1"/>
                    </a:solidFill>
                  </a:tcPr>
                </a:tc>
                <a:tc>
                  <a:txBody>
                    <a:bodyPr/>
                    <a:lstStyle/>
                    <a:p>
                      <a:pPr algn="ctr" fontAlgn="b"/>
                      <a:r>
                        <a:rPr lang="en-US" sz="2300" b="0" i="0" u="none" strike="noStrike" dirty="0">
                          <a:solidFill>
                            <a:srgbClr val="005EA4"/>
                          </a:solidFill>
                          <a:effectLst/>
                          <a:latin typeface="Arial"/>
                          <a:cs typeface="Arial"/>
                        </a:rPr>
                        <a:t>$</a:t>
                      </a:r>
                      <a:r>
                        <a:rPr lang="en-US" sz="2300" b="0" i="0" u="none" strike="noStrike" dirty="0" smtClean="0">
                          <a:solidFill>
                            <a:srgbClr val="005EA4"/>
                          </a:solidFill>
                          <a:effectLst/>
                          <a:latin typeface="Arial"/>
                          <a:cs typeface="Arial"/>
                        </a:rPr>
                        <a:t>16,986 </a:t>
                      </a:r>
                      <a:endParaRPr lang="en-US" sz="2300" b="0" i="0" u="none" strike="noStrike" dirty="0">
                        <a:solidFill>
                          <a:srgbClr val="005EA4"/>
                        </a:solidFill>
                        <a:effectLst/>
                        <a:latin typeface="Arial"/>
                        <a:cs typeface="Arial"/>
                      </a:endParaRPr>
                    </a:p>
                  </a:txBody>
                  <a:tcPr marL="9525" marR="9525" marT="9525" marB="0" anchor="ctr">
                    <a:solidFill>
                      <a:schemeClr val="bg1"/>
                    </a:solidFill>
                  </a:tcPr>
                </a:tc>
                <a:tc>
                  <a:txBody>
                    <a:bodyPr/>
                    <a:lstStyle/>
                    <a:p>
                      <a:pPr algn="ctr" fontAlgn="b"/>
                      <a:r>
                        <a:rPr lang="en-US" sz="2300" b="0" i="0" u="none" strike="noStrike" dirty="0" smtClean="0">
                          <a:solidFill>
                            <a:srgbClr val="005EA4"/>
                          </a:solidFill>
                          <a:effectLst/>
                          <a:latin typeface="Arial"/>
                          <a:cs typeface="Arial"/>
                        </a:rPr>
                        <a:t>$32,405  </a:t>
                      </a:r>
                      <a:endParaRPr lang="en-US" sz="2300" b="0" i="0" u="none" strike="noStrike" dirty="0">
                        <a:solidFill>
                          <a:srgbClr val="005EA4"/>
                        </a:solidFill>
                        <a:effectLst/>
                        <a:latin typeface="Arial"/>
                        <a:cs typeface="Arial"/>
                      </a:endParaRPr>
                    </a:p>
                  </a:txBody>
                  <a:tcPr marL="9525" marR="9525" marT="9525" marB="0" anchor="ctr">
                    <a:solidFill>
                      <a:schemeClr val="bg1"/>
                    </a:solidFill>
                  </a:tcPr>
                </a:tc>
                <a:tc>
                  <a:txBody>
                    <a:bodyPr/>
                    <a:lstStyle/>
                    <a:p>
                      <a:pPr algn="ctr" fontAlgn="b"/>
                      <a:r>
                        <a:rPr lang="en-US" sz="2300" b="0" i="0" u="none" strike="noStrike" dirty="0" smtClean="0">
                          <a:solidFill>
                            <a:srgbClr val="005EA4"/>
                          </a:solidFill>
                          <a:effectLst/>
                          <a:latin typeface="Arial"/>
                          <a:cs typeface="Arial"/>
                        </a:rPr>
                        <a:t>90.8%</a:t>
                      </a:r>
                      <a:endParaRPr lang="en-US" sz="2300" b="0" i="0" u="none" strike="noStrike" dirty="0">
                        <a:solidFill>
                          <a:srgbClr val="005EA4"/>
                        </a:solidFill>
                        <a:effectLst/>
                        <a:latin typeface="Arial"/>
                        <a:cs typeface="Arial"/>
                      </a:endParaRPr>
                    </a:p>
                  </a:txBody>
                  <a:tcPr marL="9525" marR="9525" marT="9525" marB="0" anchor="ctr">
                    <a:solidFill>
                      <a:schemeClr val="bg1"/>
                    </a:solidFill>
                  </a:tcPr>
                </a:tc>
              </a:tr>
              <a:tr h="628787">
                <a:tc>
                  <a:txBody>
                    <a:bodyPr/>
                    <a:lstStyle/>
                    <a:p>
                      <a:r>
                        <a:rPr lang="en-US" sz="2300" dirty="0" smtClean="0">
                          <a:latin typeface="Arial"/>
                          <a:cs typeface="Arial"/>
                        </a:rPr>
                        <a:t>Public 4-year</a:t>
                      </a:r>
                      <a:r>
                        <a:rPr lang="en-US" sz="2300" baseline="0" dirty="0" smtClean="0">
                          <a:latin typeface="Arial"/>
                          <a:cs typeface="Arial"/>
                        </a:rPr>
                        <a:t> (current $)</a:t>
                      </a:r>
                    </a:p>
                  </a:txBody>
                  <a:tcPr anchor="ctr">
                    <a:solidFill>
                      <a:schemeClr val="bg1"/>
                    </a:solidFill>
                  </a:tcPr>
                </a:tc>
                <a:tc>
                  <a:txBody>
                    <a:bodyPr/>
                    <a:lstStyle/>
                    <a:p>
                      <a:pPr algn="ctr" fontAlgn="b"/>
                      <a:r>
                        <a:rPr lang="en-US" sz="2300" b="0" i="0" u="none" strike="noStrike" dirty="0">
                          <a:effectLst/>
                          <a:latin typeface="Arial"/>
                          <a:cs typeface="Arial"/>
                        </a:rPr>
                        <a:t>$1,908 </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$9,410</a:t>
                      </a:r>
                      <a:endParaRPr lang="en-US" sz="2300" b="0" i="0" u="none" strike="noStrike" dirty="0">
                        <a:effectLst/>
                        <a:latin typeface="Arial"/>
                        <a:cs typeface="Arial"/>
                      </a:endParaRPr>
                    </a:p>
                  </a:txBody>
                  <a:tcPr marL="9525" marR="9525" marT="9525" marB="0" anchor="ctr">
                    <a:solidFill>
                      <a:schemeClr val="bg1"/>
                    </a:solidFill>
                  </a:tcPr>
                </a:tc>
                <a:tc>
                  <a:txBody>
                    <a:bodyPr/>
                    <a:lstStyle/>
                    <a:p>
                      <a:pPr algn="ctr" fontAlgn="b"/>
                      <a:endParaRPr lang="en-US" sz="2300" b="0" i="0" u="none" strike="noStrike" dirty="0">
                        <a:effectLst/>
                        <a:latin typeface="Arial"/>
                        <a:cs typeface="Arial"/>
                      </a:endParaRPr>
                    </a:p>
                  </a:txBody>
                  <a:tcPr marL="9525" marR="9525" marT="9525" marB="0" anchor="ctr">
                    <a:solidFill>
                      <a:schemeClr val="bg1"/>
                    </a:solidFill>
                  </a:tcPr>
                </a:tc>
              </a:tr>
              <a:tr h="628787">
                <a:tc>
                  <a:txBody>
                    <a:bodyPr/>
                    <a:lstStyle/>
                    <a:p>
                      <a:r>
                        <a:rPr lang="en-US" sz="2300" dirty="0" smtClean="0">
                          <a:solidFill>
                            <a:srgbClr val="005EA4"/>
                          </a:solidFill>
                          <a:latin typeface="Arial"/>
                          <a:cs typeface="Arial"/>
                        </a:rPr>
                        <a:t>Public 4-year</a:t>
                      </a:r>
                      <a:r>
                        <a:rPr lang="en-US" sz="2300" baseline="0" dirty="0" smtClean="0">
                          <a:solidFill>
                            <a:srgbClr val="005EA4"/>
                          </a:solidFill>
                          <a:latin typeface="Arial"/>
                          <a:cs typeface="Arial"/>
                        </a:rPr>
                        <a:t> (in 2015 $)</a:t>
                      </a:r>
                      <a:endParaRPr lang="en-US" sz="2300" dirty="0">
                        <a:solidFill>
                          <a:srgbClr val="005EA4"/>
                        </a:solidFill>
                        <a:latin typeface="Arial"/>
                        <a:cs typeface="Arial"/>
                      </a:endParaRPr>
                    </a:p>
                  </a:txBody>
                  <a:tcPr anchor="ctr">
                    <a:solidFill>
                      <a:schemeClr val="bg1"/>
                    </a:solidFill>
                  </a:tcPr>
                </a:tc>
                <a:tc>
                  <a:txBody>
                    <a:bodyPr/>
                    <a:lstStyle/>
                    <a:p>
                      <a:pPr algn="ctr" fontAlgn="b"/>
                      <a:r>
                        <a:rPr lang="en-US" sz="2300" b="0" i="0" u="none" strike="noStrike" dirty="0">
                          <a:solidFill>
                            <a:srgbClr val="005EA4"/>
                          </a:solidFill>
                          <a:effectLst/>
                          <a:latin typeface="Arial"/>
                          <a:cs typeface="Arial"/>
                        </a:rPr>
                        <a:t>$</a:t>
                      </a:r>
                      <a:r>
                        <a:rPr lang="en-US" sz="2300" b="0" i="0" u="none" strike="noStrike" dirty="0" smtClean="0">
                          <a:solidFill>
                            <a:srgbClr val="005EA4"/>
                          </a:solidFill>
                          <a:effectLst/>
                          <a:latin typeface="Arial"/>
                          <a:cs typeface="Arial"/>
                        </a:rPr>
                        <a:t>3,470 </a:t>
                      </a:r>
                      <a:endParaRPr lang="en-US" sz="2300" b="0" i="0" u="none" strike="noStrike" dirty="0">
                        <a:solidFill>
                          <a:srgbClr val="005EA4"/>
                        </a:solidFill>
                        <a:effectLst/>
                        <a:latin typeface="Arial"/>
                        <a:cs typeface="Arial"/>
                      </a:endParaRPr>
                    </a:p>
                  </a:txBody>
                  <a:tcPr marL="9525" marR="9525" marT="9525" marB="0" anchor="ctr">
                    <a:solidFill>
                      <a:schemeClr val="bg1"/>
                    </a:solidFill>
                  </a:tcPr>
                </a:tc>
                <a:tc>
                  <a:txBody>
                    <a:bodyPr/>
                    <a:lstStyle/>
                    <a:p>
                      <a:pPr algn="ctr" fontAlgn="b"/>
                      <a:r>
                        <a:rPr lang="en-US" sz="2300" b="0" i="0" u="none" strike="noStrike" dirty="0" smtClean="0">
                          <a:solidFill>
                            <a:srgbClr val="005EA4"/>
                          </a:solidFill>
                          <a:effectLst/>
                          <a:latin typeface="Arial"/>
                          <a:cs typeface="Arial"/>
                        </a:rPr>
                        <a:t>$9,410</a:t>
                      </a:r>
                    </a:p>
                  </a:txBody>
                  <a:tcPr marL="9525" marR="9525" marT="9525" marB="0" anchor="ctr">
                    <a:solidFill>
                      <a:schemeClr val="bg1"/>
                    </a:solidFill>
                  </a:tcPr>
                </a:tc>
                <a:tc>
                  <a:txBody>
                    <a:bodyPr/>
                    <a:lstStyle/>
                    <a:p>
                      <a:pPr algn="ctr" fontAlgn="b"/>
                      <a:r>
                        <a:rPr lang="en-US" sz="2300" b="0" i="0" u="none" strike="noStrike" dirty="0" smtClean="0">
                          <a:solidFill>
                            <a:srgbClr val="005EA4"/>
                          </a:solidFill>
                          <a:effectLst/>
                          <a:latin typeface="Arial"/>
                          <a:cs typeface="Arial"/>
                        </a:rPr>
                        <a:t>171.2%</a:t>
                      </a:r>
                      <a:endParaRPr lang="en-US" sz="2300" b="0" i="0" u="none" strike="noStrike" dirty="0">
                        <a:solidFill>
                          <a:srgbClr val="005EA4"/>
                        </a:solidFill>
                        <a:effectLst/>
                        <a:latin typeface="Arial"/>
                        <a:cs typeface="Arial"/>
                      </a:endParaRPr>
                    </a:p>
                  </a:txBody>
                  <a:tcPr marL="9525" marR="9525" marT="9525" marB="0" anchor="ctr">
                    <a:solidFill>
                      <a:schemeClr val="bg1"/>
                    </a:solidFill>
                  </a:tcPr>
                </a:tc>
              </a:tr>
              <a:tr h="628787">
                <a:tc>
                  <a:txBody>
                    <a:bodyPr/>
                    <a:lstStyle/>
                    <a:p>
                      <a:r>
                        <a:rPr lang="en-US" sz="2300" dirty="0" smtClean="0">
                          <a:latin typeface="Arial"/>
                          <a:cs typeface="Arial"/>
                        </a:rPr>
                        <a:t>Public 2-year </a:t>
                      </a:r>
                      <a:r>
                        <a:rPr lang="en-US" sz="2300" baseline="0" dirty="0" smtClean="0">
                          <a:latin typeface="Arial"/>
                          <a:cs typeface="Arial"/>
                        </a:rPr>
                        <a:t>(current $)</a:t>
                      </a:r>
                      <a:endParaRPr lang="en-US" sz="2300" dirty="0">
                        <a:latin typeface="Arial"/>
                        <a:cs typeface="Arial"/>
                      </a:endParaRPr>
                    </a:p>
                  </a:txBody>
                  <a:tcPr anchor="ctr">
                    <a:solidFill>
                      <a:schemeClr val="bg1"/>
                    </a:solidFill>
                  </a:tcPr>
                </a:tc>
                <a:tc>
                  <a:txBody>
                    <a:bodyPr/>
                    <a:lstStyle/>
                    <a:p>
                      <a:pPr algn="ctr" fontAlgn="b"/>
                      <a:r>
                        <a:rPr lang="en-US" sz="2300" b="0" i="0" u="none" strike="noStrike" dirty="0">
                          <a:effectLst/>
                          <a:latin typeface="Arial"/>
                          <a:cs typeface="Arial"/>
                        </a:rPr>
                        <a:t>$906 </a:t>
                      </a:r>
                    </a:p>
                  </a:txBody>
                  <a:tcPr marL="9525" marR="9525" marT="9525" marB="0" anchor="ctr">
                    <a:solidFill>
                      <a:schemeClr val="bg1"/>
                    </a:solidFill>
                  </a:tcPr>
                </a:tc>
                <a:tc>
                  <a:txBody>
                    <a:bodyPr/>
                    <a:lstStyle/>
                    <a:p>
                      <a:pPr algn="ctr" fontAlgn="b"/>
                      <a:r>
                        <a:rPr lang="en-US" sz="2300" b="0" i="0" u="none" strike="noStrike" dirty="0" smtClean="0">
                          <a:effectLst/>
                          <a:latin typeface="Arial"/>
                          <a:cs typeface="Arial"/>
                        </a:rPr>
                        <a:t>$3,435 </a:t>
                      </a:r>
                      <a:endParaRPr lang="en-US" sz="2300" b="0" i="0" u="none" strike="noStrike" dirty="0">
                        <a:effectLst/>
                        <a:latin typeface="Arial"/>
                        <a:cs typeface="Arial"/>
                      </a:endParaRPr>
                    </a:p>
                  </a:txBody>
                  <a:tcPr marL="9525" marR="9525" marT="9525" marB="0" anchor="ctr">
                    <a:solidFill>
                      <a:schemeClr val="bg1"/>
                    </a:solidFill>
                  </a:tcPr>
                </a:tc>
                <a:tc>
                  <a:txBody>
                    <a:bodyPr/>
                    <a:lstStyle/>
                    <a:p>
                      <a:pPr algn="ctr" fontAlgn="b"/>
                      <a:endParaRPr lang="en-US" sz="2300" b="0" i="0" u="none" strike="noStrike" dirty="0">
                        <a:effectLst/>
                        <a:latin typeface="Arial"/>
                        <a:cs typeface="Arial"/>
                      </a:endParaRPr>
                    </a:p>
                  </a:txBody>
                  <a:tcPr marL="9525" marR="9525" marT="9525" marB="0" anchor="ctr">
                    <a:solidFill>
                      <a:schemeClr val="bg1"/>
                    </a:solidFill>
                  </a:tcPr>
                </a:tc>
              </a:tr>
              <a:tr h="628787">
                <a:tc>
                  <a:txBody>
                    <a:bodyPr/>
                    <a:lstStyle/>
                    <a:p>
                      <a:r>
                        <a:rPr lang="en-US" sz="2300" dirty="0" smtClean="0">
                          <a:solidFill>
                            <a:srgbClr val="005EA4"/>
                          </a:solidFill>
                          <a:latin typeface="Arial"/>
                          <a:cs typeface="Arial"/>
                        </a:rPr>
                        <a:t>Public 2-year </a:t>
                      </a:r>
                      <a:r>
                        <a:rPr lang="en-US" sz="2300" baseline="0" dirty="0" smtClean="0">
                          <a:solidFill>
                            <a:srgbClr val="005EA4"/>
                          </a:solidFill>
                          <a:latin typeface="Arial"/>
                          <a:cs typeface="Arial"/>
                        </a:rPr>
                        <a:t>(in 2015 $)</a:t>
                      </a:r>
                      <a:endParaRPr lang="en-US" sz="2300" dirty="0">
                        <a:solidFill>
                          <a:srgbClr val="005EA4"/>
                        </a:solidFill>
                        <a:latin typeface="Arial"/>
                        <a:cs typeface="Arial"/>
                      </a:endParaRPr>
                    </a:p>
                  </a:txBody>
                  <a:tcPr anchor="ctr">
                    <a:solidFill>
                      <a:schemeClr val="bg1"/>
                    </a:solidFill>
                  </a:tcPr>
                </a:tc>
                <a:tc>
                  <a:txBody>
                    <a:bodyPr/>
                    <a:lstStyle/>
                    <a:p>
                      <a:pPr algn="ctr" fontAlgn="b"/>
                      <a:r>
                        <a:rPr lang="en-US" sz="2300" b="0" i="0" u="none" strike="noStrike" dirty="0">
                          <a:solidFill>
                            <a:srgbClr val="005EA4"/>
                          </a:solidFill>
                          <a:effectLst/>
                          <a:latin typeface="Arial"/>
                          <a:cs typeface="Arial"/>
                        </a:rPr>
                        <a:t>$</a:t>
                      </a:r>
                      <a:r>
                        <a:rPr lang="en-US" sz="2300" b="0" i="0" u="none" strike="noStrike" dirty="0" smtClean="0">
                          <a:solidFill>
                            <a:srgbClr val="005EA4"/>
                          </a:solidFill>
                          <a:effectLst/>
                          <a:latin typeface="Arial"/>
                          <a:cs typeface="Arial"/>
                        </a:rPr>
                        <a:t>1,648 </a:t>
                      </a:r>
                      <a:endParaRPr lang="en-US" sz="2300" b="0" i="0" u="none" strike="noStrike" dirty="0">
                        <a:solidFill>
                          <a:srgbClr val="005EA4"/>
                        </a:solidFill>
                        <a:effectLst/>
                        <a:latin typeface="Arial"/>
                        <a:cs typeface="Arial"/>
                      </a:endParaRPr>
                    </a:p>
                  </a:txBody>
                  <a:tcPr marL="9525" marR="9525" marT="9525" marB="0" anchor="ctr">
                    <a:solidFill>
                      <a:schemeClr val="bg1"/>
                    </a:solidFill>
                  </a:tcPr>
                </a:tc>
                <a:tc>
                  <a:txBody>
                    <a:bodyPr/>
                    <a:lstStyle/>
                    <a:p>
                      <a:pPr algn="ctr" fontAlgn="b"/>
                      <a:r>
                        <a:rPr lang="en-US" sz="2300" b="0" i="0" u="none" strike="noStrike" dirty="0" smtClean="0">
                          <a:solidFill>
                            <a:srgbClr val="005EA4"/>
                          </a:solidFill>
                          <a:effectLst/>
                          <a:latin typeface="Arial"/>
                          <a:cs typeface="Arial"/>
                        </a:rPr>
                        <a:t>$3,435 </a:t>
                      </a:r>
                      <a:endParaRPr lang="en-US" sz="2300" b="0" i="0" u="none" strike="noStrike" dirty="0">
                        <a:solidFill>
                          <a:srgbClr val="005EA4"/>
                        </a:solidFill>
                        <a:effectLst/>
                        <a:latin typeface="Arial"/>
                        <a:cs typeface="Arial"/>
                      </a:endParaRPr>
                    </a:p>
                  </a:txBody>
                  <a:tcPr marL="9525" marR="9525" marT="9525" marB="0" anchor="ctr">
                    <a:solidFill>
                      <a:schemeClr val="bg1"/>
                    </a:solidFill>
                  </a:tcPr>
                </a:tc>
                <a:tc>
                  <a:txBody>
                    <a:bodyPr/>
                    <a:lstStyle/>
                    <a:p>
                      <a:pPr algn="ctr" fontAlgn="b"/>
                      <a:r>
                        <a:rPr lang="en-US" sz="2300" b="0" i="0" u="none" strike="noStrike" dirty="0" smtClean="0">
                          <a:solidFill>
                            <a:srgbClr val="005EA4"/>
                          </a:solidFill>
                          <a:effectLst/>
                          <a:latin typeface="Arial"/>
                          <a:cs typeface="Arial"/>
                        </a:rPr>
                        <a:t>108.4%</a:t>
                      </a:r>
                      <a:endParaRPr lang="en-US" sz="2300" b="0" i="0" u="none" strike="noStrike" dirty="0">
                        <a:solidFill>
                          <a:srgbClr val="005EA4"/>
                        </a:solidFill>
                        <a:effectLst/>
                        <a:latin typeface="Arial"/>
                        <a:cs typeface="Arial"/>
                      </a:endParaRPr>
                    </a:p>
                  </a:txBody>
                  <a:tcPr marL="9525" marR="9525" marT="9525" marB="0" anchor="ctr">
                    <a:solidFill>
                      <a:schemeClr val="bg1"/>
                    </a:solidFill>
                  </a:tcPr>
                </a:tc>
              </a:tr>
            </a:tbl>
          </a:graphicData>
        </a:graphic>
      </p:graphicFrame>
    </p:spTree>
    <p:extLst>
      <p:ext uri="{BB962C8B-B14F-4D97-AF65-F5344CB8AC3E}">
        <p14:creationId xmlns:p14="http://schemas.microsoft.com/office/powerpoint/2010/main" val="42236405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Correcting Variables for Inflation</a:t>
            </a:r>
          </a:p>
        </p:txBody>
      </p:sp>
      <p:sp>
        <p:nvSpPr>
          <p:cNvPr id="3" name="Content Placeholder 2"/>
          <p:cNvSpPr>
            <a:spLocks noGrp="1"/>
          </p:cNvSpPr>
          <p:nvPr>
            <p:ph idx="1"/>
          </p:nvPr>
        </p:nvSpPr>
        <p:spPr>
          <a:xfrm>
            <a:off x="277813" y="1025525"/>
            <a:ext cx="8866187" cy="5422900"/>
          </a:xfrm>
        </p:spPr>
        <p:txBody>
          <a:bodyPr/>
          <a:lstStyle/>
          <a:p>
            <a:r>
              <a:rPr lang="en-US" dirty="0" smtClean="0"/>
              <a:t>Indexation</a:t>
            </a:r>
          </a:p>
          <a:p>
            <a:pPr lvl="1"/>
            <a:r>
              <a:rPr lang="en-US" dirty="0"/>
              <a:t> A dollar amount is indexed for inflation </a:t>
            </a:r>
            <a:br>
              <a:rPr lang="en-US" dirty="0"/>
            </a:br>
            <a:r>
              <a:rPr lang="en-US" dirty="0"/>
              <a:t>if it is automatically corrected for inflation </a:t>
            </a:r>
            <a:br>
              <a:rPr lang="en-US" dirty="0"/>
            </a:br>
            <a:r>
              <a:rPr lang="en-US" dirty="0"/>
              <a:t>by law or in a contract.</a:t>
            </a:r>
          </a:p>
          <a:p>
            <a:r>
              <a:rPr lang="en-US" sz="3200" dirty="0" smtClean="0"/>
              <a:t>The </a:t>
            </a:r>
            <a:r>
              <a:rPr lang="en-US" sz="3200" dirty="0"/>
              <a:t>increase in </a:t>
            </a:r>
            <a:r>
              <a:rPr lang="en-US" sz="3200" dirty="0" smtClean="0"/>
              <a:t>CPI </a:t>
            </a:r>
            <a:r>
              <a:rPr lang="en-US" sz="3200" dirty="0"/>
              <a:t>automatically determines:</a:t>
            </a:r>
          </a:p>
          <a:p>
            <a:pPr lvl="1"/>
            <a:r>
              <a:rPr lang="en-US" dirty="0" smtClean="0"/>
              <a:t>The COLA in many multi-year labor contracts.</a:t>
            </a:r>
          </a:p>
          <a:p>
            <a:pPr lvl="1"/>
            <a:r>
              <a:rPr lang="en-US" dirty="0" smtClean="0"/>
              <a:t>Adjustments in </a:t>
            </a:r>
            <a:r>
              <a:rPr lang="en-US" dirty="0"/>
              <a:t>Social Security payments and federal income tax brackets</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37</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40030950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Correcting Variables for Inflation</a:t>
            </a:r>
          </a:p>
        </p:txBody>
      </p:sp>
      <p:sp>
        <p:nvSpPr>
          <p:cNvPr id="3" name="Content Placeholder 2"/>
          <p:cNvSpPr>
            <a:spLocks noGrp="1"/>
          </p:cNvSpPr>
          <p:nvPr>
            <p:ph idx="1"/>
          </p:nvPr>
        </p:nvSpPr>
        <p:spPr>
          <a:xfrm>
            <a:off x="277813" y="1025525"/>
            <a:ext cx="8866187" cy="5422900"/>
          </a:xfrm>
        </p:spPr>
        <p:txBody>
          <a:bodyPr/>
          <a:lstStyle/>
          <a:p>
            <a:pPr marL="0" indent="0">
              <a:buNone/>
            </a:pPr>
            <a:r>
              <a:rPr lang="en-US" dirty="0"/>
              <a:t>Real vs. Nominal Interest Rates</a:t>
            </a:r>
          </a:p>
          <a:p>
            <a:r>
              <a:rPr lang="en-US" sz="3200" dirty="0" smtClean="0"/>
              <a:t>The </a:t>
            </a:r>
            <a:r>
              <a:rPr lang="en-US" sz="3200" dirty="0"/>
              <a:t>nominal interest rate: </a:t>
            </a:r>
          </a:p>
          <a:p>
            <a:pPr lvl="1"/>
            <a:r>
              <a:rPr lang="en-US" sz="2800" dirty="0" smtClean="0"/>
              <a:t>Interest </a:t>
            </a:r>
            <a:r>
              <a:rPr lang="en-US" sz="2800" dirty="0"/>
              <a:t>rate not corrected for inflation</a:t>
            </a:r>
          </a:p>
          <a:p>
            <a:pPr lvl="1"/>
            <a:r>
              <a:rPr lang="en-US" sz="2800" dirty="0" smtClean="0"/>
              <a:t>Rate </a:t>
            </a:r>
            <a:r>
              <a:rPr lang="en-US" sz="2800" dirty="0"/>
              <a:t>of growth in the dollar value of </a:t>
            </a:r>
            <a:r>
              <a:rPr lang="en-US" sz="2800" dirty="0" smtClean="0"/>
              <a:t>a deposit </a:t>
            </a:r>
            <a:r>
              <a:rPr lang="en-US" sz="2800" dirty="0"/>
              <a:t>or debt</a:t>
            </a:r>
          </a:p>
          <a:p>
            <a:r>
              <a:rPr lang="en-US" sz="3200" dirty="0"/>
              <a:t>The real interest rate:</a:t>
            </a:r>
          </a:p>
          <a:p>
            <a:pPr lvl="1"/>
            <a:r>
              <a:rPr lang="en-US" sz="2800" dirty="0" smtClean="0"/>
              <a:t>Corrected for inflation</a:t>
            </a:r>
          </a:p>
          <a:p>
            <a:pPr lvl="1"/>
            <a:r>
              <a:rPr lang="en-US" sz="2800" dirty="0" smtClean="0"/>
              <a:t>Rate </a:t>
            </a:r>
            <a:r>
              <a:rPr lang="en-US" sz="2800" dirty="0"/>
              <a:t>of growth in the purchasing power of a deposit or debt</a:t>
            </a:r>
          </a:p>
          <a:p>
            <a:pPr marL="0" indent="0">
              <a:buNone/>
            </a:pPr>
            <a:r>
              <a:rPr lang="en-US" sz="2600" dirty="0">
                <a:solidFill>
                  <a:srgbClr val="C00000"/>
                </a:solidFill>
              </a:rPr>
              <a:t>Real interest </a:t>
            </a:r>
            <a:r>
              <a:rPr lang="en-US" sz="2600" dirty="0" smtClean="0">
                <a:solidFill>
                  <a:srgbClr val="C00000"/>
                </a:solidFill>
              </a:rPr>
              <a:t>rate=(</a:t>
            </a:r>
            <a:r>
              <a:rPr lang="en-US" sz="2600" dirty="0">
                <a:solidFill>
                  <a:srgbClr val="C00000"/>
                </a:solidFill>
              </a:rPr>
              <a:t>nominal interest rate</a:t>
            </a:r>
            <a:r>
              <a:rPr lang="en-US" sz="2600" dirty="0" smtClean="0">
                <a:solidFill>
                  <a:srgbClr val="C00000"/>
                </a:solidFill>
              </a:rPr>
              <a:t>)–(</a:t>
            </a:r>
            <a:r>
              <a:rPr lang="en-US" sz="2600" dirty="0">
                <a:solidFill>
                  <a:srgbClr val="C00000"/>
                </a:solidFill>
              </a:rPr>
              <a:t>inflation rate)</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38</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248612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CC0000"/>
                </a:solidFill>
              </a:rPr>
              <a:t>Real vs. Nominal Interest Rates</a:t>
            </a:r>
            <a:endParaRPr lang="en-US" dirty="0"/>
          </a:p>
        </p:txBody>
      </p:sp>
      <p:sp>
        <p:nvSpPr>
          <p:cNvPr id="7" name="Content Placeholder 6"/>
          <p:cNvSpPr>
            <a:spLocks noGrp="1"/>
          </p:cNvSpPr>
          <p:nvPr>
            <p:ph idx="1"/>
          </p:nvPr>
        </p:nvSpPr>
        <p:spPr/>
        <p:txBody>
          <a:bodyPr/>
          <a:lstStyle/>
          <a:p>
            <a:pPr marL="0" indent="0" eaLnBrk="1" hangingPunct="1">
              <a:spcBef>
                <a:spcPct val="30000"/>
              </a:spcBef>
              <a:buFont typeface="Wingdings" pitchFamily="2" charset="2"/>
              <a:buNone/>
            </a:pPr>
            <a:r>
              <a:rPr lang="en-US" dirty="0">
                <a:solidFill>
                  <a:srgbClr val="005EA4"/>
                </a:solidFill>
              </a:rPr>
              <a:t>Example:</a:t>
            </a:r>
          </a:p>
          <a:p>
            <a:pPr marL="520700" lvl="1" indent="-355600" eaLnBrk="1" hangingPunct="1">
              <a:lnSpc>
                <a:spcPct val="105000"/>
              </a:lnSpc>
              <a:spcBef>
                <a:spcPct val="30000"/>
              </a:spcBef>
            </a:pPr>
            <a:r>
              <a:rPr lang="en-US" dirty="0"/>
              <a:t>Deposit $1,000 for one year.</a:t>
            </a:r>
          </a:p>
          <a:p>
            <a:pPr marL="520700" lvl="1" indent="-355600" eaLnBrk="1" hangingPunct="1">
              <a:lnSpc>
                <a:spcPct val="105000"/>
              </a:lnSpc>
              <a:spcBef>
                <a:spcPct val="30000"/>
              </a:spcBef>
            </a:pPr>
            <a:r>
              <a:rPr lang="en-US" dirty="0"/>
              <a:t>Nominal interest rate is 9%. </a:t>
            </a:r>
          </a:p>
          <a:p>
            <a:pPr marL="520700" lvl="1" indent="-355600" eaLnBrk="1" hangingPunct="1">
              <a:lnSpc>
                <a:spcPct val="105000"/>
              </a:lnSpc>
              <a:spcBef>
                <a:spcPct val="30000"/>
              </a:spcBef>
            </a:pPr>
            <a:r>
              <a:rPr lang="en-US" dirty="0"/>
              <a:t>During that year, inflation is 3.5%.</a:t>
            </a:r>
          </a:p>
          <a:p>
            <a:pPr marL="520700" lvl="1" indent="-355600" eaLnBrk="1" hangingPunct="1">
              <a:lnSpc>
                <a:spcPct val="105000"/>
              </a:lnSpc>
              <a:spcBef>
                <a:spcPct val="30000"/>
              </a:spcBef>
            </a:pPr>
            <a:r>
              <a:rPr lang="en-US" dirty="0"/>
              <a:t>Real interest rate </a:t>
            </a:r>
            <a:br>
              <a:rPr lang="en-US" dirty="0"/>
            </a:br>
            <a:r>
              <a:rPr lang="en-US" dirty="0"/>
              <a:t>	= Nominal interest rate – Inflation</a:t>
            </a:r>
          </a:p>
          <a:p>
            <a:pPr marL="520700" lvl="1" indent="-355600" eaLnBrk="1" hangingPunct="1">
              <a:lnSpc>
                <a:spcPct val="105000"/>
              </a:lnSpc>
              <a:spcBef>
                <a:spcPct val="10000"/>
              </a:spcBef>
              <a:buFont typeface="Wingdings" pitchFamily="2" charset="2"/>
              <a:buNone/>
            </a:pPr>
            <a:r>
              <a:rPr lang="en-US" dirty="0"/>
              <a:t>		=  9.0%  –  3.5%   =   </a:t>
            </a:r>
            <a:r>
              <a:rPr lang="en-US" dirty="0">
                <a:solidFill>
                  <a:srgbClr val="FF0000"/>
                </a:solidFill>
              </a:rPr>
              <a:t>5.5%</a:t>
            </a:r>
          </a:p>
          <a:p>
            <a:pPr marL="520700" lvl="1" indent="-355600" eaLnBrk="1" hangingPunct="1">
              <a:lnSpc>
                <a:spcPct val="105000"/>
              </a:lnSpc>
              <a:spcBef>
                <a:spcPct val="30000"/>
              </a:spcBef>
            </a:pPr>
            <a:r>
              <a:rPr lang="en-US" dirty="0"/>
              <a:t>The purchasing power of the $1000 deposit </a:t>
            </a:r>
            <a:br>
              <a:rPr lang="en-US" dirty="0"/>
            </a:br>
            <a:r>
              <a:rPr lang="en-US" dirty="0"/>
              <a:t>has grown 5.5</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39</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3065038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wrap="square" anchor="t"/>
          <a:lstStyle/>
          <a:p>
            <a:r>
              <a:rPr lang="en-US" altLang="en-US" smtClean="0"/>
              <a:t>Calculating CPI</a:t>
            </a:r>
          </a:p>
        </p:txBody>
      </p:sp>
      <p:sp>
        <p:nvSpPr>
          <p:cNvPr id="11267" name="Content Placeholder 2"/>
          <p:cNvSpPr>
            <a:spLocks noGrp="1"/>
          </p:cNvSpPr>
          <p:nvPr>
            <p:ph idx="1"/>
          </p:nvPr>
        </p:nvSpPr>
        <p:spPr/>
        <p:txBody>
          <a:bodyPr/>
          <a:lstStyle/>
          <a:p>
            <a:pPr marL="571500" indent="-514350">
              <a:buFontTx/>
              <a:buAutoNum type="arabicPeriod"/>
            </a:pPr>
            <a:r>
              <a:rPr lang="en-US" altLang="en-US" dirty="0" smtClean="0"/>
              <a:t>Fix the basket</a:t>
            </a:r>
          </a:p>
          <a:p>
            <a:pPr marL="971550" lvl="1" indent="-514350"/>
            <a:r>
              <a:rPr lang="en-US" altLang="en-US" sz="2800" dirty="0"/>
              <a:t>The Bureau of Labor Statistics (BLS) surveys consumers to determine what’s in the typical consumer’s “shopping basket.” </a:t>
            </a:r>
            <a:endParaRPr lang="en-US" altLang="en-US" sz="2800" dirty="0" smtClean="0"/>
          </a:p>
          <a:p>
            <a:pPr marL="571500" indent="-514350">
              <a:buFontTx/>
              <a:buAutoNum type="arabicPeriod"/>
            </a:pPr>
            <a:r>
              <a:rPr lang="en-US" altLang="en-US" dirty="0" smtClean="0"/>
              <a:t>Find the prices</a:t>
            </a:r>
          </a:p>
          <a:p>
            <a:pPr marL="971550" lvl="1" indent="-514350"/>
            <a:r>
              <a:rPr lang="en-US" altLang="en-US" sz="2800" dirty="0"/>
              <a:t>The BLS collects data on the prices of all the goods in the </a:t>
            </a:r>
            <a:r>
              <a:rPr lang="en-US" altLang="en-US" sz="2800" dirty="0" smtClean="0"/>
              <a:t>basket. </a:t>
            </a:r>
          </a:p>
          <a:p>
            <a:pPr marL="571500" indent="-514350">
              <a:buFontTx/>
              <a:buAutoNum type="arabicPeriod"/>
            </a:pPr>
            <a:r>
              <a:rPr lang="en-US" altLang="en-US" dirty="0" smtClean="0"/>
              <a:t>Compute the basket’s cost</a:t>
            </a:r>
          </a:p>
          <a:p>
            <a:pPr marL="971550" lvl="1" indent="-514350"/>
            <a:r>
              <a:rPr lang="en-US" altLang="en-US" sz="2800" dirty="0"/>
              <a:t>Use the prices to compute the total cost of the basket</a:t>
            </a:r>
            <a:endParaRPr lang="en-US" altLang="en-US" sz="2800" dirty="0" smtClean="0"/>
          </a:p>
        </p:txBody>
      </p:sp>
      <p:sp>
        <p:nvSpPr>
          <p:cNvPr id="1126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AA4D1B54-E2F3-4485-B1B9-C2FC60D63AB6}" type="slidenum">
              <a:rPr lang="en-US" altLang="en-US" sz="1200" smtClean="0">
                <a:solidFill>
                  <a:srgbClr val="002060"/>
                </a:solidFill>
              </a:rPr>
              <a:pPr algn="ctr" eaLnBrk="1" hangingPunct="1"/>
              <a:t>4</a:t>
            </a:fld>
            <a:endParaRPr lang="en-US" altLang="en-US" sz="1200" smtClean="0">
              <a:solidFill>
                <a:srgbClr val="002060"/>
              </a:solidFill>
            </a:endParaRPr>
          </a:p>
        </p:txBody>
      </p:sp>
      <p:sp>
        <p:nvSpPr>
          <p:cNvPr id="1126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176384140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770938" cy="914400"/>
          </a:xfrm>
        </p:spPr>
        <p:txBody>
          <a:bodyPr/>
          <a:lstStyle/>
          <a:p>
            <a:r>
              <a:rPr lang="en-US" sz="3200" dirty="0"/>
              <a:t>Real and Nominal Interest Rates in the U.S</a:t>
            </a:r>
            <a:r>
              <a:rPr lang="en-US" sz="3200" dirty="0" smtClean="0"/>
              <a:t>.,</a:t>
            </a:r>
            <a:br>
              <a:rPr lang="en-US" sz="3200" dirty="0" smtClean="0"/>
            </a:br>
            <a:r>
              <a:rPr lang="en-US" sz="3200" dirty="0"/>
              <a:t>	</a:t>
            </a:r>
            <a:r>
              <a:rPr lang="en-US" sz="3200" dirty="0" smtClean="0"/>
              <a:t>	1960–2015</a:t>
            </a:r>
            <a:endParaRPr lang="en-US" sz="3200" dirty="0"/>
          </a:p>
        </p:txBody>
      </p:sp>
      <p:sp>
        <p:nvSpPr>
          <p:cNvPr id="4" name="Slide Number Placeholder 3"/>
          <p:cNvSpPr>
            <a:spLocks noGrp="1"/>
          </p:cNvSpPr>
          <p:nvPr>
            <p:ph type="sldNum" sz="quarter" idx="13"/>
          </p:nvPr>
        </p:nvSpPr>
        <p:spPr/>
        <p:txBody>
          <a:bodyPr/>
          <a:lstStyle/>
          <a:p>
            <a:pPr>
              <a:defRPr/>
            </a:pPr>
            <a:fld id="{2F37425F-5E17-4209-B948-B5CE2119E408}" type="slidenum">
              <a:rPr lang="en-US" smtClean="0"/>
              <a:pPr>
                <a:defRPr/>
              </a:pPr>
              <a:t>40</a:t>
            </a:fld>
            <a:endParaRPr lang="en-US" dirty="0"/>
          </a:p>
        </p:txBody>
      </p:sp>
      <p:sp>
        <p:nvSpPr>
          <p:cNvPr id="5" name="Footer Placeholder 4"/>
          <p:cNvSpPr>
            <a:spLocks noGrp="1"/>
          </p:cNvSpPr>
          <p:nvPr>
            <p:ph type="ftr" sz="quarter" idx="14"/>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pSp>
        <p:nvGrpSpPr>
          <p:cNvPr id="12" name="Group 11"/>
          <p:cNvGrpSpPr/>
          <p:nvPr/>
        </p:nvGrpSpPr>
        <p:grpSpPr>
          <a:xfrm>
            <a:off x="82324" y="1066800"/>
            <a:ext cx="8756876" cy="4291012"/>
            <a:chOff x="1" y="1195388"/>
            <a:chExt cx="8909276" cy="4467225"/>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14" y="1195388"/>
              <a:ext cx="8615363"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a:spLocks noChangeArrowheads="1"/>
            </p:cNvSpPr>
            <p:nvPr/>
          </p:nvSpPr>
          <p:spPr bwMode="auto">
            <a:xfrm rot="-5400000">
              <a:off x="-1684615" y="3203852"/>
              <a:ext cx="37385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dirty="0" smtClean="0">
                  <a:solidFill>
                    <a:prstClr val="black"/>
                  </a:solidFill>
                </a:rPr>
                <a:t>Interest rate (percent per year)</a:t>
              </a:r>
              <a:endParaRPr lang="en-US" b="1" dirty="0">
                <a:solidFill>
                  <a:prstClr val="black"/>
                </a:solidFill>
              </a:endParaRPr>
            </a:p>
          </p:txBody>
        </p:sp>
        <p:grpSp>
          <p:nvGrpSpPr>
            <p:cNvPr id="6" name="Group 5"/>
            <p:cNvGrpSpPr/>
            <p:nvPr/>
          </p:nvGrpSpPr>
          <p:grpSpPr>
            <a:xfrm>
              <a:off x="5189229" y="1714457"/>
              <a:ext cx="2667000" cy="646331"/>
              <a:chOff x="5189229" y="1714457"/>
              <a:chExt cx="2667000" cy="646331"/>
            </a:xfrm>
          </p:grpSpPr>
          <p:sp>
            <p:nvSpPr>
              <p:cNvPr id="9" name="TextBox 8"/>
              <p:cNvSpPr txBox="1"/>
              <p:nvPr/>
            </p:nvSpPr>
            <p:spPr>
              <a:xfrm>
                <a:off x="5562600" y="1714457"/>
                <a:ext cx="2293629" cy="646331"/>
              </a:xfrm>
              <a:prstGeom prst="rect">
                <a:avLst/>
              </a:prstGeom>
              <a:noFill/>
            </p:spPr>
            <p:txBody>
              <a:bodyPr wrap="square" rtlCol="0">
                <a:spAutoFit/>
              </a:bodyPr>
              <a:lstStyle/>
              <a:p>
                <a:r>
                  <a:rPr lang="en-US" b="1" dirty="0" smtClean="0"/>
                  <a:t>Real</a:t>
                </a:r>
              </a:p>
              <a:p>
                <a:r>
                  <a:rPr lang="en-US" b="1" dirty="0" smtClean="0"/>
                  <a:t>Nominal</a:t>
                </a:r>
                <a:endParaRPr lang="en-US" b="1" dirty="0"/>
              </a:p>
            </p:txBody>
          </p:sp>
          <p:cxnSp>
            <p:nvCxnSpPr>
              <p:cNvPr id="10" name="Straight Connector 9"/>
              <p:cNvCxnSpPr/>
              <p:nvPr/>
            </p:nvCxnSpPr>
            <p:spPr bwMode="auto">
              <a:xfrm>
                <a:off x="5189229" y="2176419"/>
                <a:ext cx="388629" cy="0"/>
              </a:xfrm>
              <a:prstGeom prst="line">
                <a:avLst/>
              </a:prstGeom>
              <a:noFill/>
              <a:ln w="38100" cap="flat" cmpd="sng" algn="ctr">
                <a:solidFill>
                  <a:srgbClr val="FF0000"/>
                </a:solidFill>
                <a:prstDash val="solid"/>
                <a:round/>
                <a:headEnd type="none" w="med" len="med"/>
                <a:tailEnd type="none" w="med" len="med"/>
              </a:ln>
              <a:effectLst/>
            </p:spPr>
          </p:cxnSp>
          <p:cxnSp>
            <p:nvCxnSpPr>
              <p:cNvPr id="11" name="Straight Connector 10"/>
              <p:cNvCxnSpPr/>
              <p:nvPr/>
            </p:nvCxnSpPr>
            <p:spPr bwMode="auto">
              <a:xfrm>
                <a:off x="5189229" y="1871619"/>
                <a:ext cx="388629" cy="0"/>
              </a:xfrm>
              <a:prstGeom prst="line">
                <a:avLst/>
              </a:prstGeom>
              <a:noFill/>
              <a:ln w="38100" cap="flat" cmpd="sng" algn="ctr">
                <a:solidFill>
                  <a:srgbClr val="0000FF"/>
                </a:solidFill>
                <a:prstDash val="solid"/>
                <a:round/>
                <a:headEnd type="none" w="med" len="med"/>
                <a:tailEnd type="none" w="med" len="med"/>
              </a:ln>
              <a:effectLst/>
            </p:spPr>
          </p:cxnSp>
        </p:grpSp>
      </p:grpSp>
    </p:spTree>
    <p:extLst>
      <p:ext uri="{BB962C8B-B14F-4D97-AF65-F5344CB8AC3E}">
        <p14:creationId xmlns:p14="http://schemas.microsoft.com/office/powerpoint/2010/main" val="31123554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a:xfrm>
            <a:off x="292912" y="1054100"/>
            <a:ext cx="8698688" cy="5422900"/>
          </a:xfrm>
        </p:spPr>
        <p:txBody>
          <a:bodyPr/>
          <a:lstStyle/>
          <a:p>
            <a:pPr>
              <a:buSzPct val="120000"/>
              <a:buFont typeface="Arial" pitchFamily="34" charset="0"/>
              <a:buChar char="•"/>
            </a:pPr>
            <a:r>
              <a:rPr lang="en-US" sz="3000" dirty="0"/>
              <a:t>The Consumer Price Index is a measure of the cost of living.  The CPI tracks the cost of the typical consumer’s “basket” of goods &amp; services.    </a:t>
            </a:r>
          </a:p>
          <a:p>
            <a:pPr>
              <a:buSzPct val="120000"/>
              <a:buFont typeface="Arial" pitchFamily="34" charset="0"/>
              <a:buChar char="•"/>
            </a:pPr>
            <a:r>
              <a:rPr lang="en-US" sz="3000" dirty="0"/>
              <a:t>The CPI is used to make Cost of Living Adjustments and to correct economic variables for the effects of inflation.  </a:t>
            </a:r>
          </a:p>
          <a:p>
            <a:pPr>
              <a:buSzPct val="120000"/>
              <a:buFont typeface="Arial" pitchFamily="34" charset="0"/>
              <a:buChar char="•"/>
            </a:pPr>
            <a:r>
              <a:rPr lang="en-US" sz="3000" dirty="0"/>
              <a:t>The real interest rate is corrected for inflation </a:t>
            </a:r>
            <a:br>
              <a:rPr lang="en-US" sz="3000" dirty="0"/>
            </a:br>
            <a:r>
              <a:rPr lang="en-US" sz="3000" dirty="0"/>
              <a:t>and is computed by subtracting the inflation rate from the nominal interest rate.</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41</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703265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wrap="square" anchor="t"/>
          <a:lstStyle/>
          <a:p>
            <a:r>
              <a:rPr lang="en-US" altLang="en-US" smtClean="0"/>
              <a:t>Calculating CPI</a:t>
            </a:r>
          </a:p>
        </p:txBody>
      </p:sp>
      <mc:AlternateContent xmlns:mc="http://schemas.openxmlformats.org/markup-compatibility/2006" xmlns:a14="http://schemas.microsoft.com/office/drawing/2010/main">
        <mc:Choice Requires="a14">
          <p:sp>
            <p:nvSpPr>
              <p:cNvPr id="12291" name="Content Placeholder 2"/>
              <p:cNvSpPr>
                <a:spLocks noGrp="1"/>
              </p:cNvSpPr>
              <p:nvPr>
                <p:ph idx="1"/>
              </p:nvPr>
            </p:nvSpPr>
            <p:spPr>
              <a:xfrm>
                <a:off x="277813" y="609600"/>
                <a:ext cx="8866187" cy="5422900"/>
              </a:xfrm>
            </p:spPr>
            <p:txBody>
              <a:bodyPr/>
              <a:lstStyle/>
              <a:p>
                <a:pPr marL="571500" indent="-514350">
                  <a:buFontTx/>
                  <a:buAutoNum type="arabicPeriod" startAt="4"/>
                </a:pPr>
                <a:r>
                  <a:rPr lang="en-US" altLang="en-US" dirty="0" smtClean="0"/>
                  <a:t>Chose a base year and compute the CPI</a:t>
                </a:r>
              </a:p>
              <a:p>
                <a:pPr lvl="1"/>
                <a:r>
                  <a:rPr lang="en-US" altLang="en-US" dirty="0" smtClean="0"/>
                  <a:t>Cost of basket of goods and services in current year divided by </a:t>
                </a:r>
                <a:r>
                  <a:rPr lang="en-US" altLang="en-US" dirty="0"/>
                  <a:t>c</a:t>
                </a:r>
                <a:r>
                  <a:rPr lang="en-US" altLang="en-US" dirty="0" smtClean="0"/>
                  <a:t>ost of basket in base year</a:t>
                </a:r>
              </a:p>
              <a:p>
                <a:pPr lvl="1"/>
                <a:r>
                  <a:rPr lang="en-US" altLang="en-US" dirty="0" smtClean="0"/>
                  <a:t>Times 100</a:t>
                </a:r>
              </a:p>
              <a:p>
                <a:pPr marL="571500" indent="-514350">
                  <a:buFontTx/>
                  <a:buAutoNum type="arabicPeriod" startAt="4"/>
                </a:pPr>
                <a:r>
                  <a:rPr lang="en-US" altLang="en-US" dirty="0" smtClean="0"/>
                  <a:t>Compute the inflation rate</a:t>
                </a:r>
              </a:p>
              <a:p>
                <a:pPr lvl="1"/>
                <a:r>
                  <a:rPr lang="en-US" altLang="en-US" sz="2800" dirty="0"/>
                  <a:t>The percentage change in the CPI from the preceding </a:t>
                </a:r>
                <a:r>
                  <a:rPr lang="en-US" altLang="en-US" sz="2800" dirty="0" smtClean="0"/>
                  <a:t>period</a:t>
                </a:r>
              </a:p>
              <a:p>
                <a:pPr marL="57150" indent="0">
                  <a:buNone/>
                </a:pPr>
                <a14:m>
                  <m:oMathPara xmlns="" xmlns:m="http://schemas.openxmlformats.org/officeDocument/2006/math">
                    <m:oMathParaPr>
                      <m:jc m:val="left"/>
                    </m:oMathParaPr>
                    <m:oMath xmlns:m="http://schemas.openxmlformats.org/officeDocument/2006/math">
                      <m:r>
                        <m:rPr>
                          <m:nor/>
                        </m:rPr>
                        <a:rPr lang="en-US" sz="2800" i="1" smtClean="0">
                          <a:solidFill>
                            <a:srgbClr val="C00000"/>
                          </a:solidFill>
                        </a:rPr>
                        <m:t>Inflation</m:t>
                      </m:r>
                      <m:r>
                        <m:rPr>
                          <m:nor/>
                        </m:rPr>
                        <a:rPr lang="en-US" sz="2800" i="1" smtClean="0">
                          <a:solidFill>
                            <a:srgbClr val="C00000"/>
                          </a:solidFill>
                        </a:rPr>
                        <m:t> </m:t>
                      </m:r>
                      <m:r>
                        <m:rPr>
                          <m:nor/>
                        </m:rPr>
                        <a:rPr lang="en-US" sz="2800" i="1" smtClean="0">
                          <a:solidFill>
                            <a:srgbClr val="C00000"/>
                          </a:solidFill>
                        </a:rPr>
                        <m:t>rate</m:t>
                      </m:r>
                      <m:r>
                        <a:rPr lang="en-US" sz="2800" i="1">
                          <a:solidFill>
                            <a:srgbClr val="C00000"/>
                          </a:solidFill>
                          <a:latin typeface="Cambria Math"/>
                        </a:rPr>
                        <m:t>=</m:t>
                      </m:r>
                      <m:f>
                        <m:fPr>
                          <m:ctrlPr>
                            <a:rPr lang="en-US" sz="2800" i="1">
                              <a:solidFill>
                                <a:srgbClr val="C00000"/>
                              </a:solidFill>
                              <a:latin typeface="Cambria Math"/>
                            </a:rPr>
                          </m:ctrlPr>
                        </m:fPr>
                        <m:num>
                          <m:r>
                            <m:rPr>
                              <m:nor/>
                            </m:rPr>
                            <a:rPr lang="en-US" sz="2800" i="1">
                              <a:solidFill>
                                <a:srgbClr val="C00000"/>
                              </a:solidFill>
                            </a:rPr>
                            <m:t>CPI</m:t>
                          </m:r>
                          <m:r>
                            <m:rPr>
                              <m:nor/>
                            </m:rPr>
                            <a:rPr lang="en-US" sz="2800" i="1">
                              <a:solidFill>
                                <a:srgbClr val="C00000"/>
                              </a:solidFill>
                            </a:rPr>
                            <m:t> </m:t>
                          </m:r>
                          <m:r>
                            <m:rPr>
                              <m:nor/>
                            </m:rPr>
                            <a:rPr lang="en-US" sz="2800" b="0" i="1" smtClean="0">
                              <a:solidFill>
                                <a:srgbClr val="C00000"/>
                              </a:solidFill>
                            </a:rPr>
                            <m:t>this</m:t>
                          </m:r>
                          <m:r>
                            <m:rPr>
                              <m:nor/>
                            </m:rPr>
                            <a:rPr lang="en-US" sz="2800" i="1">
                              <a:solidFill>
                                <a:srgbClr val="C00000"/>
                              </a:solidFill>
                            </a:rPr>
                            <m:t> </m:t>
                          </m:r>
                          <m:r>
                            <m:rPr>
                              <m:nor/>
                            </m:rPr>
                            <a:rPr lang="en-US" sz="2800" i="1">
                              <a:solidFill>
                                <a:srgbClr val="C00000"/>
                              </a:solidFill>
                            </a:rPr>
                            <m:t>year</m:t>
                          </m:r>
                          <m:r>
                            <m:rPr>
                              <m:nor/>
                            </m:rPr>
                            <a:rPr lang="en-US" sz="2800" i="1">
                              <a:solidFill>
                                <a:srgbClr val="C00000"/>
                              </a:solidFill>
                            </a:rPr>
                            <m:t>−</m:t>
                          </m:r>
                          <m:r>
                            <m:rPr>
                              <m:nor/>
                            </m:rPr>
                            <a:rPr lang="en-US" sz="2800" i="1">
                              <a:solidFill>
                                <a:srgbClr val="C00000"/>
                              </a:solidFill>
                            </a:rPr>
                            <m:t>CPI</m:t>
                          </m:r>
                          <m:r>
                            <m:rPr>
                              <m:nor/>
                            </m:rPr>
                            <a:rPr lang="en-US" sz="2800" i="1">
                              <a:solidFill>
                                <a:srgbClr val="C00000"/>
                              </a:solidFill>
                            </a:rPr>
                            <m:t> </m:t>
                          </m:r>
                          <m:r>
                            <m:rPr>
                              <m:nor/>
                            </m:rPr>
                            <a:rPr lang="en-US" sz="2800" b="0" i="1" smtClean="0">
                              <a:solidFill>
                                <a:srgbClr val="C00000"/>
                              </a:solidFill>
                            </a:rPr>
                            <m:t>last</m:t>
                          </m:r>
                          <m:r>
                            <m:rPr>
                              <m:nor/>
                            </m:rPr>
                            <a:rPr lang="en-US" sz="2800" i="1">
                              <a:solidFill>
                                <a:srgbClr val="C00000"/>
                              </a:solidFill>
                            </a:rPr>
                            <m:t> </m:t>
                          </m:r>
                          <m:r>
                            <m:rPr>
                              <m:nor/>
                            </m:rPr>
                            <a:rPr lang="en-US" sz="2800" i="1">
                              <a:solidFill>
                                <a:srgbClr val="C00000"/>
                              </a:solidFill>
                            </a:rPr>
                            <m:t>year</m:t>
                          </m:r>
                        </m:num>
                        <m:den>
                          <m:r>
                            <m:rPr>
                              <m:nor/>
                            </m:rPr>
                            <a:rPr lang="en-US" sz="2800" i="1">
                              <a:solidFill>
                                <a:srgbClr val="C00000"/>
                              </a:solidFill>
                            </a:rPr>
                            <m:t>CPI</m:t>
                          </m:r>
                          <m:r>
                            <m:rPr>
                              <m:nor/>
                            </m:rPr>
                            <a:rPr lang="en-US" sz="2800" i="1">
                              <a:solidFill>
                                <a:srgbClr val="C00000"/>
                              </a:solidFill>
                            </a:rPr>
                            <m:t> </m:t>
                          </m:r>
                          <m:r>
                            <m:rPr>
                              <m:nor/>
                            </m:rPr>
                            <a:rPr lang="en-US" sz="2800" b="0" i="1" smtClean="0">
                              <a:solidFill>
                                <a:srgbClr val="C00000"/>
                              </a:solidFill>
                            </a:rPr>
                            <m:t>last</m:t>
                          </m:r>
                          <m:r>
                            <m:rPr>
                              <m:nor/>
                            </m:rPr>
                            <a:rPr lang="en-US" sz="2800" i="1">
                              <a:solidFill>
                                <a:srgbClr val="C00000"/>
                              </a:solidFill>
                            </a:rPr>
                            <m:t> </m:t>
                          </m:r>
                          <m:r>
                            <m:rPr>
                              <m:nor/>
                            </m:rPr>
                            <a:rPr lang="en-US" sz="2800" i="1">
                              <a:solidFill>
                                <a:srgbClr val="C00000"/>
                              </a:solidFill>
                            </a:rPr>
                            <m:t>year</m:t>
                          </m:r>
                        </m:den>
                      </m:f>
                      <m:r>
                        <a:rPr lang="en-US" sz="2800" i="1">
                          <a:solidFill>
                            <a:srgbClr val="C00000"/>
                          </a:solidFill>
                          <a:latin typeface="Cambria Math"/>
                        </a:rPr>
                        <m:t>×100</m:t>
                      </m:r>
                    </m:oMath>
                  </m:oMathPara>
                </a14:m>
                <a:endParaRPr lang="en-US" altLang="en-US" sz="2800" i="1" dirty="0" smtClean="0">
                  <a:solidFill>
                    <a:srgbClr val="C00000"/>
                  </a:solidFill>
                </a:endParaRPr>
              </a:p>
            </p:txBody>
          </p:sp>
        </mc:Choice>
        <mc:Fallback xmlns="">
          <p:sp>
            <p:nvSpPr>
              <p:cNvPr id="12291" name="Content Placeholder 2"/>
              <p:cNvSpPr>
                <a:spLocks noGrp="1" noRot="1" noChangeAspect="1" noMove="1" noResize="1" noEditPoints="1" noAdjustHandles="1" noChangeArrowheads="1" noChangeShapeType="1" noTextEdit="1"/>
              </p:cNvSpPr>
              <p:nvPr>
                <p:ph idx="1"/>
              </p:nvPr>
            </p:nvSpPr>
            <p:spPr>
              <a:xfrm>
                <a:off x="277813" y="609600"/>
                <a:ext cx="8866187" cy="5422900"/>
              </a:xfrm>
              <a:blipFill rotWithShape="1">
                <a:blip r:embed="rId3"/>
                <a:stretch>
                  <a:fillRect b="-337"/>
                </a:stretch>
              </a:blipFill>
            </p:spPr>
            <p:txBody>
              <a:bodyPr/>
              <a:lstStyle/>
              <a:p>
                <a:r>
                  <a:rPr lang="en-US">
                    <a:noFill/>
                  </a:rPr>
                  <a:t> </a:t>
                </a:r>
              </a:p>
            </p:txBody>
          </p:sp>
        </mc:Fallback>
      </mc:AlternateContent>
      <p:sp>
        <p:nvSpPr>
          <p:cNvPr id="12294" name="Slide Number Placeholder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4E600987-83B7-4D04-BF46-E830E2B8F3C1}" type="slidenum">
              <a:rPr lang="en-US" altLang="en-US" sz="1200" smtClean="0">
                <a:solidFill>
                  <a:srgbClr val="002060"/>
                </a:solidFill>
              </a:rPr>
              <a:pPr algn="ctr" eaLnBrk="1" hangingPunct="1"/>
              <a:t>5</a:t>
            </a:fld>
            <a:endParaRPr lang="en-US" altLang="en-US" sz="1200" smtClean="0">
              <a:solidFill>
                <a:srgbClr val="002060"/>
              </a:solidFill>
            </a:endParaRPr>
          </a:p>
        </p:txBody>
      </p:sp>
      <p:sp>
        <p:nvSpPr>
          <p:cNvPr id="1229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Tree>
    <p:extLst>
      <p:ext uri="{BB962C8B-B14F-4D97-AF65-F5344CB8AC3E}">
        <p14:creationId xmlns:p14="http://schemas.microsoft.com/office/powerpoint/2010/main" val="24862734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77813" y="1025525"/>
            <a:ext cx="8637587" cy="5422900"/>
          </a:xfrm>
        </p:spPr>
        <p:txBody>
          <a:bodyPr/>
          <a:lstStyle/>
          <a:p>
            <a:endParaRPr lang="en-US" dirty="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6</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517371083"/>
              </p:ext>
            </p:extLst>
          </p:nvPr>
        </p:nvGraphicFramePr>
        <p:xfrm>
          <a:off x="4508500" y="3333750"/>
          <a:ext cx="127000" cy="190500"/>
        </p:xfrm>
        <a:graphic>
          <a:graphicData uri="http://schemas.openxmlformats.org/presentationml/2006/ole">
            <mc:AlternateContent xmlns:mc="http://schemas.openxmlformats.org/markup-compatibility/2006">
              <mc:Choice xmlns:v="urn:schemas-microsoft-com:vml" Requires="v">
                <p:oleObj spid="_x0000_s1085" name="Equation" r:id="rId3" imgW="127000" imgH="190500" progId="Equation.3">
                  <p:embed/>
                </p:oleObj>
              </mc:Choice>
              <mc:Fallback>
                <p:oleObj name="Equation" r:id="rId3" imgW="127000" imgH="190500" progId="Equation.3">
                  <p:embed/>
                  <p:pic>
                    <p:nvPicPr>
                      <p:cNvPr id="0" name=""/>
                      <p:cNvPicPr/>
                      <p:nvPr/>
                    </p:nvPicPr>
                    <p:blipFill>
                      <a:blip r:embed="rId4"/>
                      <a:stretch>
                        <a:fillRect/>
                      </a:stretch>
                    </p:blipFill>
                    <p:spPr>
                      <a:xfrm>
                        <a:off x="4508500" y="3333750"/>
                        <a:ext cx="127000" cy="1905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830806917"/>
              </p:ext>
            </p:extLst>
          </p:nvPr>
        </p:nvGraphicFramePr>
        <p:xfrm>
          <a:off x="4508500" y="3333750"/>
          <a:ext cx="127000" cy="190500"/>
        </p:xfrm>
        <a:graphic>
          <a:graphicData uri="http://schemas.openxmlformats.org/presentationml/2006/ole">
            <mc:AlternateContent xmlns:mc="http://schemas.openxmlformats.org/markup-compatibility/2006">
              <mc:Choice xmlns:v="urn:schemas-microsoft-com:vml" Requires="v">
                <p:oleObj spid="_x0000_s1086" name="Equation" r:id="rId5" imgW="127000" imgH="190500" progId="Equation.3">
                  <p:embed/>
                </p:oleObj>
              </mc:Choice>
              <mc:Fallback>
                <p:oleObj name="Equation" r:id="rId5" imgW="127000" imgH="190500" progId="Equation.3">
                  <p:embed/>
                  <p:pic>
                    <p:nvPicPr>
                      <p:cNvPr id="0" name=""/>
                      <p:cNvPicPr/>
                      <p:nvPr/>
                    </p:nvPicPr>
                    <p:blipFill>
                      <a:blip r:embed="rId6"/>
                      <a:stretch>
                        <a:fillRect/>
                      </a:stretch>
                    </p:blipFill>
                    <p:spPr>
                      <a:xfrm>
                        <a:off x="4508500" y="3333750"/>
                        <a:ext cx="127000" cy="1905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780771133"/>
              </p:ext>
            </p:extLst>
          </p:nvPr>
        </p:nvGraphicFramePr>
        <p:xfrm>
          <a:off x="914400" y="1981200"/>
          <a:ext cx="7900086" cy="1066800"/>
        </p:xfrm>
        <a:graphic>
          <a:graphicData uri="http://schemas.openxmlformats.org/presentationml/2006/ole">
            <mc:AlternateContent xmlns:mc="http://schemas.openxmlformats.org/markup-compatibility/2006">
              <mc:Choice xmlns:v="urn:schemas-microsoft-com:vml" Requires="v">
                <p:oleObj spid="_x0000_s1087" name="Equation" r:id="rId7" imgW="3479800" imgH="469900" progId="Equation.3">
                  <p:embed/>
                </p:oleObj>
              </mc:Choice>
              <mc:Fallback>
                <p:oleObj name="Equation" r:id="rId7" imgW="3479800" imgH="469900" progId="Equation.3">
                  <p:embed/>
                  <p:pic>
                    <p:nvPicPr>
                      <p:cNvPr id="0" name=""/>
                      <p:cNvPicPr/>
                      <p:nvPr/>
                    </p:nvPicPr>
                    <p:blipFill>
                      <a:blip r:embed="rId8"/>
                      <a:stretch>
                        <a:fillRect/>
                      </a:stretch>
                    </p:blipFill>
                    <p:spPr>
                      <a:xfrm>
                        <a:off x="914400" y="1981200"/>
                        <a:ext cx="7900086" cy="10668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23609323"/>
              </p:ext>
            </p:extLst>
          </p:nvPr>
        </p:nvGraphicFramePr>
        <p:xfrm>
          <a:off x="685800" y="5181600"/>
          <a:ext cx="7696201" cy="935052"/>
        </p:xfrm>
        <a:graphic>
          <a:graphicData uri="http://schemas.openxmlformats.org/presentationml/2006/ole">
            <mc:AlternateContent xmlns:mc="http://schemas.openxmlformats.org/markup-compatibility/2006">
              <mc:Choice xmlns:v="urn:schemas-microsoft-com:vml" Requires="v">
                <p:oleObj spid="_x0000_s1088" name="Equation" r:id="rId9" imgW="4076700" imgH="495300" progId="Equation.3">
                  <p:embed/>
                </p:oleObj>
              </mc:Choice>
              <mc:Fallback>
                <p:oleObj name="Equation" r:id="rId9" imgW="4076700" imgH="495300" progId="Equation.3">
                  <p:embed/>
                  <p:pic>
                    <p:nvPicPr>
                      <p:cNvPr id="0" name=""/>
                      <p:cNvPicPr/>
                      <p:nvPr/>
                    </p:nvPicPr>
                    <p:blipFill>
                      <a:blip r:embed="rId10"/>
                      <a:stretch>
                        <a:fillRect/>
                      </a:stretch>
                    </p:blipFill>
                    <p:spPr>
                      <a:xfrm>
                        <a:off x="685800" y="5181600"/>
                        <a:ext cx="7696201" cy="935052"/>
                      </a:xfrm>
                      <a:prstGeom prst="rect">
                        <a:avLst/>
                      </a:prstGeom>
                    </p:spPr>
                  </p:pic>
                </p:oleObj>
              </mc:Fallback>
            </mc:AlternateContent>
          </a:graphicData>
        </a:graphic>
      </p:graphicFrame>
      <p:sp>
        <p:nvSpPr>
          <p:cNvPr id="6" name="TextBox 5"/>
          <p:cNvSpPr txBox="1"/>
          <p:nvPr/>
        </p:nvSpPr>
        <p:spPr>
          <a:xfrm>
            <a:off x="228600" y="1143000"/>
            <a:ext cx="8534400" cy="3600986"/>
          </a:xfrm>
          <a:prstGeom prst="rect">
            <a:avLst/>
          </a:prstGeom>
          <a:noFill/>
        </p:spPr>
        <p:txBody>
          <a:bodyPr wrap="square" rtlCol="0">
            <a:spAutoFit/>
          </a:bodyPr>
          <a:lstStyle/>
          <a:p>
            <a:pPr marL="285750" indent="-285750">
              <a:buFont typeface="Arial"/>
              <a:buChar char="•"/>
            </a:pPr>
            <a:r>
              <a:rPr lang="en-US" sz="3200" dirty="0" smtClean="0"/>
              <a:t>CPI</a:t>
            </a:r>
          </a:p>
          <a:p>
            <a:pPr lvl="8"/>
            <a:endParaRPr lang="en-US" sz="2800" dirty="0" smtClean="0"/>
          </a:p>
          <a:p>
            <a:pPr lvl="8"/>
            <a:endParaRPr lang="en-US" sz="2800" i="1" dirty="0"/>
          </a:p>
          <a:p>
            <a:pPr lvl="8"/>
            <a:endParaRPr lang="en-US" sz="2800" i="1" dirty="0" smtClean="0"/>
          </a:p>
          <a:p>
            <a:pPr lvl="8"/>
            <a:endParaRPr lang="en-US" sz="2800" i="1" dirty="0"/>
          </a:p>
          <a:p>
            <a:pPr marL="4000500" lvl="8" indent="-342900">
              <a:buFont typeface="Wingdings" charset="2"/>
              <a:buChar char="§"/>
            </a:pPr>
            <a:r>
              <a:rPr lang="en-US" sz="2400" i="1" dirty="0" smtClean="0"/>
              <a:t> CPI Base Year = 100</a:t>
            </a:r>
            <a:endParaRPr lang="en-US" sz="2400" i="1" dirty="0"/>
          </a:p>
          <a:p>
            <a:pPr marL="285750" indent="-285750">
              <a:buFont typeface="Arial"/>
              <a:buChar char="•"/>
            </a:pPr>
            <a:endParaRPr lang="en-US" sz="2800" dirty="0" smtClean="0"/>
          </a:p>
          <a:p>
            <a:pPr marL="285750" indent="-285750">
              <a:buFont typeface="Arial"/>
              <a:buChar char="•"/>
            </a:pPr>
            <a:r>
              <a:rPr lang="en-US" sz="3200" dirty="0" smtClean="0"/>
              <a:t>Inflation Rate using CPI</a:t>
            </a:r>
            <a:endParaRPr lang="en-US" sz="3200" dirty="0"/>
          </a:p>
        </p:txBody>
      </p:sp>
    </p:spTree>
    <p:extLst>
      <p:ext uri="{BB962C8B-B14F-4D97-AF65-F5344CB8AC3E}">
        <p14:creationId xmlns:p14="http://schemas.microsoft.com/office/powerpoint/2010/main" val="3555329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algn="l" eaLnBrk="1" hangingPunct="1"/>
            <a:r>
              <a:rPr lang="en-US" dirty="0"/>
              <a:t>EXAMPLE: </a:t>
            </a:r>
            <a:r>
              <a:rPr lang="en-US" dirty="0">
                <a:solidFill>
                  <a:schemeClr val="tx1"/>
                </a:solidFill>
              </a:rPr>
              <a:t>basket:  {4 pizzas, 10 lattes</a:t>
            </a:r>
            <a:r>
              <a:rPr lang="en-US" dirty="0" smtClean="0">
                <a:solidFill>
                  <a:schemeClr val="tx1"/>
                </a:solidFill>
              </a:rPr>
              <a:t>}</a:t>
            </a:r>
            <a:endParaRPr lang="en-US" sz="3200" dirty="0" smtClean="0">
              <a:solidFill>
                <a:schemeClr val="tx1"/>
              </a:solidFill>
            </a:endParaRPr>
          </a:p>
        </p:txBody>
      </p:sp>
      <p:sp>
        <p:nvSpPr>
          <p:cNvPr id="6" name="Content Placeholder 5"/>
          <p:cNvSpPr>
            <a:spLocks noGrp="1"/>
          </p:cNvSpPr>
          <p:nvPr>
            <p:ph idx="1"/>
          </p:nvPr>
        </p:nvSpPr>
        <p:spPr>
          <a:xfrm>
            <a:off x="347242" y="3444875"/>
            <a:ext cx="5126460" cy="3003550"/>
          </a:xfrm>
        </p:spPr>
        <p:txBody>
          <a:bodyPr>
            <a:normAutofit lnSpcReduction="10000"/>
          </a:bodyPr>
          <a:lstStyle/>
          <a:p>
            <a:pPr>
              <a:lnSpc>
                <a:spcPct val="105000"/>
              </a:lnSpc>
              <a:spcBef>
                <a:spcPct val="55000"/>
              </a:spcBef>
              <a:buClr>
                <a:srgbClr val="00B85C"/>
              </a:buClr>
              <a:buFont typeface="Wingdings" pitchFamily="2" charset="2"/>
              <a:buNone/>
            </a:pPr>
            <a:r>
              <a:rPr lang="en-US" sz="2800" dirty="0" smtClean="0">
                <a:solidFill>
                  <a:srgbClr val="005EA4"/>
                </a:solidFill>
                <a:cs typeface="Arial"/>
              </a:rPr>
              <a:t>Compute </a:t>
            </a:r>
            <a:r>
              <a:rPr lang="en-US" sz="2800" dirty="0">
                <a:solidFill>
                  <a:srgbClr val="005EA4"/>
                </a:solidFill>
                <a:cs typeface="Arial"/>
              </a:rPr>
              <a:t>CPI in each </a:t>
            </a:r>
            <a:r>
              <a:rPr lang="en-US" sz="2800" dirty="0" smtClean="0">
                <a:solidFill>
                  <a:srgbClr val="005EA4"/>
                </a:solidFill>
                <a:cs typeface="Arial"/>
              </a:rPr>
              <a:t>year (2014 base year)</a:t>
            </a:r>
            <a:endParaRPr lang="en-US" sz="2800" dirty="0">
              <a:solidFill>
                <a:srgbClr val="005EA4"/>
              </a:solidFill>
              <a:cs typeface="Arial"/>
            </a:endParaRPr>
          </a:p>
          <a:p>
            <a:pPr>
              <a:lnSpc>
                <a:spcPct val="105000"/>
              </a:lnSpc>
              <a:spcBef>
                <a:spcPct val="55000"/>
              </a:spcBef>
              <a:buClr>
                <a:srgbClr val="00B85C"/>
              </a:buClr>
              <a:buFont typeface="Wingdings" pitchFamily="2" charset="2"/>
              <a:buNone/>
            </a:pPr>
            <a:r>
              <a:rPr lang="en-US" sz="2800" dirty="0" smtClean="0">
                <a:cs typeface="Arial"/>
              </a:rPr>
              <a:t>2014:   </a:t>
            </a:r>
            <a:r>
              <a:rPr lang="en-US" sz="2800" dirty="0">
                <a:cs typeface="Arial"/>
              </a:rPr>
              <a:t>100 x ($60/$60) = </a:t>
            </a:r>
            <a:r>
              <a:rPr lang="en-US" sz="2800" dirty="0">
                <a:solidFill>
                  <a:srgbClr val="CC0000"/>
                </a:solidFill>
                <a:cs typeface="Arial"/>
              </a:rPr>
              <a:t>100</a:t>
            </a:r>
          </a:p>
          <a:p>
            <a:pPr>
              <a:lnSpc>
                <a:spcPct val="105000"/>
              </a:lnSpc>
              <a:spcBef>
                <a:spcPct val="55000"/>
              </a:spcBef>
              <a:buClr>
                <a:srgbClr val="00B85C"/>
              </a:buClr>
              <a:buFont typeface="Wingdings" pitchFamily="2" charset="2"/>
              <a:buNone/>
            </a:pPr>
            <a:r>
              <a:rPr lang="en-US" sz="2800" dirty="0" smtClean="0">
                <a:cs typeface="Arial"/>
              </a:rPr>
              <a:t>2015:   </a:t>
            </a:r>
            <a:r>
              <a:rPr lang="en-US" sz="2800" dirty="0">
                <a:cs typeface="Arial"/>
              </a:rPr>
              <a:t>100 x ($69/$60) = </a:t>
            </a:r>
            <a:r>
              <a:rPr lang="en-US" sz="2800" dirty="0">
                <a:solidFill>
                  <a:srgbClr val="CC0000"/>
                </a:solidFill>
                <a:cs typeface="Arial"/>
              </a:rPr>
              <a:t>115</a:t>
            </a:r>
          </a:p>
          <a:p>
            <a:pPr>
              <a:lnSpc>
                <a:spcPct val="105000"/>
              </a:lnSpc>
              <a:spcBef>
                <a:spcPct val="55000"/>
              </a:spcBef>
              <a:buClr>
                <a:srgbClr val="00B85C"/>
              </a:buClr>
              <a:buFont typeface="Wingdings" pitchFamily="2" charset="2"/>
              <a:buNone/>
            </a:pPr>
            <a:r>
              <a:rPr lang="en-US" sz="2800" dirty="0" smtClean="0">
                <a:cs typeface="Arial"/>
              </a:rPr>
              <a:t>2016:   </a:t>
            </a:r>
            <a:r>
              <a:rPr lang="en-US" sz="2800" dirty="0">
                <a:cs typeface="Arial"/>
              </a:rPr>
              <a:t>100 x ($78/$60) = </a:t>
            </a:r>
            <a:r>
              <a:rPr lang="en-US" sz="2800" dirty="0" smtClean="0">
                <a:solidFill>
                  <a:srgbClr val="CC0000"/>
                </a:solidFill>
                <a:cs typeface="Arial"/>
              </a:rPr>
              <a:t>130</a:t>
            </a:r>
            <a:endParaRPr lang="en-US" sz="2800" dirty="0">
              <a:solidFill>
                <a:srgbClr val="CC0000"/>
              </a:solidFill>
              <a:cs typeface="Arial"/>
            </a:endParaRPr>
          </a:p>
        </p:txBody>
      </p:sp>
      <p:sp>
        <p:nvSpPr>
          <p:cNvPr id="4" name="Slide Number Placeholder 3"/>
          <p:cNvSpPr>
            <a:spLocks noGrp="1"/>
          </p:cNvSpPr>
          <p:nvPr>
            <p:ph type="sldNum" sz="quarter" idx="10"/>
          </p:nvPr>
        </p:nvSpPr>
        <p:spPr>
          <a:xfrm>
            <a:off x="9080500" y="6654801"/>
            <a:ext cx="520700" cy="379413"/>
          </a:xfrm>
        </p:spPr>
        <p:txBody>
          <a:bodyPr/>
          <a:lstStyle/>
          <a:p>
            <a:pPr>
              <a:defRPr/>
            </a:pPr>
            <a:fld id="{073C29DC-2178-4274-9150-45F8EBD31C2D}" type="slidenum">
              <a:rPr lang="en-US" sz="2400" smtClean="0"/>
              <a:pPr>
                <a:defRPr/>
              </a:pPr>
              <a:t>7</a:t>
            </a:fld>
            <a:endParaRPr lang="en-US" sz="2400"/>
          </a:p>
        </p:txBody>
      </p:sp>
      <p:sp>
        <p:nvSpPr>
          <p:cNvPr id="3" name="Footer Placeholder 2"/>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8612" name="Rectangle 4"/>
          <p:cNvSpPr>
            <a:spLocks noChangeArrowheads="1"/>
          </p:cNvSpPr>
          <p:nvPr/>
        </p:nvSpPr>
        <p:spPr bwMode="auto">
          <a:xfrm>
            <a:off x="4427538" y="2951163"/>
            <a:ext cx="4275137" cy="49371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119063">
              <a:lnSpc>
                <a:spcPct val="105000"/>
              </a:lnSpc>
              <a:spcBef>
                <a:spcPct val="45000"/>
              </a:spcBef>
              <a:buClr>
                <a:srgbClr val="00B85C"/>
              </a:buClr>
              <a:buSzPct val="120000"/>
              <a:buFont typeface="Wingdings" pitchFamily="2" charset="2"/>
              <a:buNone/>
            </a:pPr>
            <a:r>
              <a:rPr lang="en-US" sz="2400" dirty="0">
                <a:latin typeface="Arial"/>
                <a:cs typeface="Arial"/>
              </a:rPr>
              <a:t>$12 x 4  +  $3 x 10    =  </a:t>
            </a:r>
            <a:r>
              <a:rPr lang="en-US" sz="2400" dirty="0">
                <a:solidFill>
                  <a:srgbClr val="CC0000"/>
                </a:solidFill>
                <a:latin typeface="Arial"/>
                <a:cs typeface="Arial"/>
              </a:rPr>
              <a:t>$78</a:t>
            </a:r>
          </a:p>
        </p:txBody>
      </p:sp>
      <p:sp>
        <p:nvSpPr>
          <p:cNvPr id="68613" name="Rectangle 5"/>
          <p:cNvSpPr>
            <a:spLocks noChangeArrowheads="1"/>
          </p:cNvSpPr>
          <p:nvPr/>
        </p:nvSpPr>
        <p:spPr bwMode="auto">
          <a:xfrm>
            <a:off x="4427538" y="2459038"/>
            <a:ext cx="4275137" cy="4921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119063">
              <a:lnSpc>
                <a:spcPct val="105000"/>
              </a:lnSpc>
              <a:spcBef>
                <a:spcPct val="45000"/>
              </a:spcBef>
              <a:buClr>
                <a:srgbClr val="00B85C"/>
              </a:buClr>
              <a:buSzPct val="120000"/>
              <a:buFont typeface="Wingdings" pitchFamily="2" charset="2"/>
              <a:buNone/>
            </a:pPr>
            <a:r>
              <a:rPr lang="en-US" sz="2400">
                <a:latin typeface="Arial"/>
                <a:cs typeface="Arial"/>
              </a:rPr>
              <a:t>$11 x 4  + $2.5 x 10  =  </a:t>
            </a:r>
            <a:r>
              <a:rPr lang="en-US" sz="2400">
                <a:solidFill>
                  <a:srgbClr val="CC0000"/>
                </a:solidFill>
                <a:latin typeface="Arial"/>
                <a:cs typeface="Arial"/>
              </a:rPr>
              <a:t>$69</a:t>
            </a:r>
          </a:p>
        </p:txBody>
      </p:sp>
      <p:sp>
        <p:nvSpPr>
          <p:cNvPr id="68614" name="Rectangle 6"/>
          <p:cNvSpPr>
            <a:spLocks noChangeArrowheads="1"/>
          </p:cNvSpPr>
          <p:nvPr/>
        </p:nvSpPr>
        <p:spPr bwMode="auto">
          <a:xfrm>
            <a:off x="4427538" y="1965325"/>
            <a:ext cx="4275137" cy="49371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119063">
              <a:lnSpc>
                <a:spcPct val="105000"/>
              </a:lnSpc>
              <a:spcBef>
                <a:spcPct val="45000"/>
              </a:spcBef>
              <a:buClr>
                <a:srgbClr val="00B85C"/>
              </a:buClr>
              <a:buSzPct val="120000"/>
              <a:buFont typeface="Wingdings" pitchFamily="2" charset="2"/>
              <a:buNone/>
            </a:pPr>
            <a:r>
              <a:rPr lang="en-US" sz="2400">
                <a:latin typeface="Arial"/>
                <a:cs typeface="Arial"/>
              </a:rPr>
              <a:t>$10 x 4  +  $2 x 10    =  </a:t>
            </a:r>
            <a:r>
              <a:rPr lang="en-US" sz="2400">
                <a:solidFill>
                  <a:srgbClr val="CC0000"/>
                </a:solidFill>
                <a:latin typeface="Arial"/>
                <a:cs typeface="Arial"/>
              </a:rPr>
              <a:t>$60</a:t>
            </a:r>
          </a:p>
        </p:txBody>
      </p:sp>
      <p:sp>
        <p:nvSpPr>
          <p:cNvPr id="68615" name="Rectangle 7"/>
          <p:cNvSpPr>
            <a:spLocks noChangeArrowheads="1"/>
          </p:cNvSpPr>
          <p:nvPr/>
        </p:nvSpPr>
        <p:spPr bwMode="auto">
          <a:xfrm>
            <a:off x="4427538" y="990600"/>
            <a:ext cx="4275137" cy="9747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a:lnSpc>
                <a:spcPct val="105000"/>
              </a:lnSpc>
              <a:spcBef>
                <a:spcPct val="45000"/>
              </a:spcBef>
              <a:buClr>
                <a:srgbClr val="00B85C"/>
              </a:buClr>
              <a:buSzPct val="120000"/>
              <a:buFont typeface="Wingdings" pitchFamily="2" charset="2"/>
              <a:buNone/>
            </a:pPr>
            <a:r>
              <a:rPr lang="en-US" sz="2400" i="1">
                <a:latin typeface="Arial"/>
                <a:cs typeface="Arial"/>
              </a:rPr>
              <a:t>cost of basket</a:t>
            </a:r>
          </a:p>
        </p:txBody>
      </p:sp>
      <p:grpSp>
        <p:nvGrpSpPr>
          <p:cNvPr id="2" name="Group 8"/>
          <p:cNvGrpSpPr>
            <a:grpSpLocks/>
          </p:cNvGrpSpPr>
          <p:nvPr/>
        </p:nvGrpSpPr>
        <p:grpSpPr bwMode="auto">
          <a:xfrm>
            <a:off x="460375" y="1010443"/>
            <a:ext cx="8242300" cy="2403475"/>
            <a:chOff x="290" y="656"/>
            <a:chExt cx="5192" cy="1514"/>
          </a:xfrm>
        </p:grpSpPr>
        <p:grpSp>
          <p:nvGrpSpPr>
            <p:cNvPr id="12321" name="Group 9"/>
            <p:cNvGrpSpPr>
              <a:grpSpLocks/>
            </p:cNvGrpSpPr>
            <p:nvPr/>
          </p:nvGrpSpPr>
          <p:grpSpPr bwMode="auto">
            <a:xfrm>
              <a:off x="290" y="656"/>
              <a:ext cx="2499" cy="1514"/>
              <a:chOff x="290" y="656"/>
              <a:chExt cx="2499" cy="1514"/>
            </a:xfrm>
          </p:grpSpPr>
          <p:sp>
            <p:nvSpPr>
              <p:cNvPr id="12333" name="Rectangle 10"/>
              <p:cNvSpPr>
                <a:spLocks noChangeArrowheads="1"/>
              </p:cNvSpPr>
              <p:nvPr/>
            </p:nvSpPr>
            <p:spPr bwMode="auto">
              <a:xfrm>
                <a:off x="1839" y="1859"/>
                <a:ext cx="950"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$3.00</a:t>
                </a:r>
              </a:p>
            </p:txBody>
          </p:sp>
          <p:sp>
            <p:nvSpPr>
              <p:cNvPr id="12334" name="Rectangle 11"/>
              <p:cNvSpPr>
                <a:spLocks noChangeArrowheads="1"/>
              </p:cNvSpPr>
              <p:nvPr/>
            </p:nvSpPr>
            <p:spPr bwMode="auto">
              <a:xfrm>
                <a:off x="1839" y="1549"/>
                <a:ext cx="950" cy="31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$2.50</a:t>
                </a:r>
              </a:p>
            </p:txBody>
          </p:sp>
          <p:sp>
            <p:nvSpPr>
              <p:cNvPr id="12335" name="Rectangle 12"/>
              <p:cNvSpPr>
                <a:spLocks noChangeArrowheads="1"/>
              </p:cNvSpPr>
              <p:nvPr/>
            </p:nvSpPr>
            <p:spPr bwMode="auto">
              <a:xfrm>
                <a:off x="1839" y="1238"/>
                <a:ext cx="950"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$2.00</a:t>
                </a:r>
              </a:p>
            </p:txBody>
          </p:sp>
          <p:sp>
            <p:nvSpPr>
              <p:cNvPr id="12336" name="Rectangle 13"/>
              <p:cNvSpPr>
                <a:spLocks noChangeArrowheads="1"/>
              </p:cNvSpPr>
              <p:nvPr/>
            </p:nvSpPr>
            <p:spPr bwMode="auto">
              <a:xfrm>
                <a:off x="1839" y="656"/>
                <a:ext cx="950" cy="58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a:lnSpc>
                    <a:spcPct val="105000"/>
                  </a:lnSpc>
                  <a:spcBef>
                    <a:spcPct val="45000"/>
                  </a:spcBef>
                  <a:buClr>
                    <a:srgbClr val="00B85C"/>
                  </a:buClr>
                  <a:buSzPct val="120000"/>
                  <a:buFont typeface="Wingdings" pitchFamily="2" charset="2"/>
                  <a:buNone/>
                </a:pPr>
                <a:r>
                  <a:rPr lang="en-US" sz="2400" i="1">
                    <a:latin typeface="Arial"/>
                    <a:cs typeface="Arial"/>
                  </a:rPr>
                  <a:t>price of latte</a:t>
                </a:r>
              </a:p>
            </p:txBody>
          </p:sp>
          <p:sp>
            <p:nvSpPr>
              <p:cNvPr id="12337" name="Rectangle 14"/>
              <p:cNvSpPr>
                <a:spLocks noChangeArrowheads="1"/>
              </p:cNvSpPr>
              <p:nvPr/>
            </p:nvSpPr>
            <p:spPr bwMode="auto">
              <a:xfrm>
                <a:off x="964" y="1859"/>
                <a:ext cx="875"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$12</a:t>
                </a:r>
              </a:p>
            </p:txBody>
          </p:sp>
          <p:sp>
            <p:nvSpPr>
              <p:cNvPr id="12338" name="Rectangle 15"/>
              <p:cNvSpPr>
                <a:spLocks noChangeArrowheads="1"/>
              </p:cNvSpPr>
              <p:nvPr/>
            </p:nvSpPr>
            <p:spPr bwMode="auto">
              <a:xfrm>
                <a:off x="290" y="1859"/>
                <a:ext cx="674"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dirty="0" smtClean="0">
                    <a:latin typeface="Arial"/>
                    <a:cs typeface="Arial"/>
                  </a:rPr>
                  <a:t>2016</a:t>
                </a:r>
                <a:endParaRPr lang="en-US" sz="2400" dirty="0">
                  <a:latin typeface="Arial"/>
                  <a:cs typeface="Arial"/>
                </a:endParaRPr>
              </a:p>
            </p:txBody>
          </p:sp>
          <p:sp>
            <p:nvSpPr>
              <p:cNvPr id="12339" name="Rectangle 16"/>
              <p:cNvSpPr>
                <a:spLocks noChangeArrowheads="1"/>
              </p:cNvSpPr>
              <p:nvPr/>
            </p:nvSpPr>
            <p:spPr bwMode="auto">
              <a:xfrm>
                <a:off x="964" y="1549"/>
                <a:ext cx="875" cy="31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$11</a:t>
                </a:r>
              </a:p>
            </p:txBody>
          </p:sp>
          <p:sp>
            <p:nvSpPr>
              <p:cNvPr id="12340" name="Rectangle 17"/>
              <p:cNvSpPr>
                <a:spLocks noChangeArrowheads="1"/>
              </p:cNvSpPr>
              <p:nvPr/>
            </p:nvSpPr>
            <p:spPr bwMode="auto">
              <a:xfrm>
                <a:off x="290" y="1549"/>
                <a:ext cx="674" cy="31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dirty="0" smtClean="0">
                    <a:latin typeface="Arial"/>
                    <a:cs typeface="Arial"/>
                  </a:rPr>
                  <a:t>2015</a:t>
                </a:r>
                <a:endParaRPr lang="en-US" sz="2400" dirty="0">
                  <a:latin typeface="Arial"/>
                  <a:cs typeface="Arial"/>
                </a:endParaRPr>
              </a:p>
            </p:txBody>
          </p:sp>
          <p:sp>
            <p:nvSpPr>
              <p:cNvPr id="12341" name="Rectangle 18"/>
              <p:cNvSpPr>
                <a:spLocks noChangeArrowheads="1"/>
              </p:cNvSpPr>
              <p:nvPr/>
            </p:nvSpPr>
            <p:spPr bwMode="auto">
              <a:xfrm>
                <a:off x="964" y="1238"/>
                <a:ext cx="875"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a:latin typeface="Arial"/>
                    <a:cs typeface="Arial"/>
                  </a:rPr>
                  <a:t>$10</a:t>
                </a:r>
              </a:p>
            </p:txBody>
          </p:sp>
          <p:sp>
            <p:nvSpPr>
              <p:cNvPr id="12342" name="Rectangle 19"/>
              <p:cNvSpPr>
                <a:spLocks noChangeArrowheads="1"/>
              </p:cNvSpPr>
              <p:nvPr/>
            </p:nvSpPr>
            <p:spPr bwMode="auto">
              <a:xfrm>
                <a:off x="290" y="1238"/>
                <a:ext cx="674" cy="31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nSpc>
                    <a:spcPct val="105000"/>
                  </a:lnSpc>
                  <a:spcBef>
                    <a:spcPct val="45000"/>
                  </a:spcBef>
                  <a:buClr>
                    <a:srgbClr val="00B85C"/>
                  </a:buClr>
                  <a:buSzPct val="120000"/>
                  <a:buFont typeface="Wingdings" pitchFamily="2" charset="2"/>
                  <a:buNone/>
                </a:pPr>
                <a:r>
                  <a:rPr lang="en-US" sz="2400" dirty="0" smtClean="0">
                    <a:latin typeface="Arial"/>
                    <a:cs typeface="Arial"/>
                  </a:rPr>
                  <a:t>2014</a:t>
                </a:r>
                <a:endParaRPr lang="en-US" sz="2400" dirty="0">
                  <a:latin typeface="Arial"/>
                  <a:cs typeface="Arial"/>
                </a:endParaRPr>
              </a:p>
            </p:txBody>
          </p:sp>
          <p:sp>
            <p:nvSpPr>
              <p:cNvPr id="12343" name="Rectangle 20"/>
              <p:cNvSpPr>
                <a:spLocks noChangeArrowheads="1"/>
              </p:cNvSpPr>
              <p:nvPr/>
            </p:nvSpPr>
            <p:spPr bwMode="auto">
              <a:xfrm>
                <a:off x="964" y="656"/>
                <a:ext cx="875" cy="58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a:lnSpc>
                    <a:spcPct val="105000"/>
                  </a:lnSpc>
                  <a:spcBef>
                    <a:spcPct val="45000"/>
                  </a:spcBef>
                  <a:buClr>
                    <a:srgbClr val="00B85C"/>
                  </a:buClr>
                  <a:buSzPct val="120000"/>
                  <a:buFont typeface="Wingdings" pitchFamily="2" charset="2"/>
                  <a:buNone/>
                </a:pPr>
                <a:r>
                  <a:rPr lang="en-US" sz="2400" i="1">
                    <a:latin typeface="Arial"/>
                    <a:cs typeface="Arial"/>
                  </a:rPr>
                  <a:t>price of pizza</a:t>
                </a:r>
              </a:p>
            </p:txBody>
          </p:sp>
          <p:sp>
            <p:nvSpPr>
              <p:cNvPr id="12344" name="Rectangle 21"/>
              <p:cNvSpPr>
                <a:spLocks noChangeArrowheads="1"/>
              </p:cNvSpPr>
              <p:nvPr/>
            </p:nvSpPr>
            <p:spPr bwMode="auto">
              <a:xfrm>
                <a:off x="290" y="656"/>
                <a:ext cx="674" cy="58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a:lnSpc>
                    <a:spcPct val="105000"/>
                  </a:lnSpc>
                  <a:spcBef>
                    <a:spcPct val="45000"/>
                  </a:spcBef>
                  <a:buClr>
                    <a:srgbClr val="00B85C"/>
                  </a:buClr>
                  <a:buSzPct val="120000"/>
                  <a:buFont typeface="Wingdings" pitchFamily="2" charset="2"/>
                  <a:buNone/>
                </a:pPr>
                <a:r>
                  <a:rPr lang="en-US" sz="2400" i="1">
                    <a:latin typeface="Arial"/>
                    <a:cs typeface="Arial"/>
                  </a:rPr>
                  <a:t>year</a:t>
                </a:r>
              </a:p>
            </p:txBody>
          </p:sp>
        </p:grpSp>
        <p:grpSp>
          <p:nvGrpSpPr>
            <p:cNvPr id="12322" name="Group 22"/>
            <p:cNvGrpSpPr>
              <a:grpSpLocks/>
            </p:cNvGrpSpPr>
            <p:nvPr/>
          </p:nvGrpSpPr>
          <p:grpSpPr bwMode="auto">
            <a:xfrm>
              <a:off x="290" y="656"/>
              <a:ext cx="5192" cy="1514"/>
              <a:chOff x="290" y="656"/>
              <a:chExt cx="5192" cy="1514"/>
            </a:xfrm>
          </p:grpSpPr>
          <p:sp>
            <p:nvSpPr>
              <p:cNvPr id="12323" name="Line 23"/>
              <p:cNvSpPr>
                <a:spLocks noChangeShapeType="1"/>
              </p:cNvSpPr>
              <p:nvPr/>
            </p:nvSpPr>
            <p:spPr bwMode="auto">
              <a:xfrm>
                <a:off x="290" y="656"/>
                <a:ext cx="51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4" name="Line 24"/>
              <p:cNvSpPr>
                <a:spLocks noChangeShapeType="1"/>
              </p:cNvSpPr>
              <p:nvPr/>
            </p:nvSpPr>
            <p:spPr bwMode="auto">
              <a:xfrm>
                <a:off x="290" y="1238"/>
                <a:ext cx="5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5" name="Line 25"/>
              <p:cNvSpPr>
                <a:spLocks noChangeShapeType="1"/>
              </p:cNvSpPr>
              <p:nvPr/>
            </p:nvSpPr>
            <p:spPr bwMode="auto">
              <a:xfrm>
                <a:off x="290" y="1549"/>
                <a:ext cx="5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6" name="Line 26"/>
              <p:cNvSpPr>
                <a:spLocks noChangeShapeType="1"/>
              </p:cNvSpPr>
              <p:nvPr/>
            </p:nvSpPr>
            <p:spPr bwMode="auto">
              <a:xfrm>
                <a:off x="290" y="1859"/>
                <a:ext cx="5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7" name="Line 27"/>
              <p:cNvSpPr>
                <a:spLocks noChangeShapeType="1"/>
              </p:cNvSpPr>
              <p:nvPr/>
            </p:nvSpPr>
            <p:spPr bwMode="auto">
              <a:xfrm>
                <a:off x="290" y="2170"/>
                <a:ext cx="519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8" name="Line 28"/>
              <p:cNvSpPr>
                <a:spLocks noChangeShapeType="1"/>
              </p:cNvSpPr>
              <p:nvPr/>
            </p:nvSpPr>
            <p:spPr bwMode="auto">
              <a:xfrm>
                <a:off x="290" y="656"/>
                <a:ext cx="0" cy="151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29" name="Line 29"/>
              <p:cNvSpPr>
                <a:spLocks noChangeShapeType="1"/>
              </p:cNvSpPr>
              <p:nvPr/>
            </p:nvSpPr>
            <p:spPr bwMode="auto">
              <a:xfrm>
                <a:off x="964" y="656"/>
                <a:ext cx="0" cy="151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30" name="Line 30"/>
              <p:cNvSpPr>
                <a:spLocks noChangeShapeType="1"/>
              </p:cNvSpPr>
              <p:nvPr/>
            </p:nvSpPr>
            <p:spPr bwMode="auto">
              <a:xfrm>
                <a:off x="1839" y="656"/>
                <a:ext cx="0" cy="151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31" name="Line 31"/>
              <p:cNvSpPr>
                <a:spLocks noChangeShapeType="1"/>
              </p:cNvSpPr>
              <p:nvPr/>
            </p:nvSpPr>
            <p:spPr bwMode="auto">
              <a:xfrm>
                <a:off x="5482" y="656"/>
                <a:ext cx="0" cy="151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anchor="ctr" anchorCtr="1"/>
              <a:lstStyle/>
              <a:p>
                <a:endParaRPr lang="en-US">
                  <a:latin typeface="Arial"/>
                  <a:cs typeface="Arial"/>
                </a:endParaRPr>
              </a:p>
            </p:txBody>
          </p:sp>
          <p:sp>
            <p:nvSpPr>
              <p:cNvPr id="12332" name="Line 32"/>
              <p:cNvSpPr>
                <a:spLocks noChangeShapeType="1"/>
              </p:cNvSpPr>
              <p:nvPr/>
            </p:nvSpPr>
            <p:spPr bwMode="auto">
              <a:xfrm>
                <a:off x="2789" y="656"/>
                <a:ext cx="0" cy="151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rial"/>
                  <a:cs typeface="Arial"/>
                </a:endParaRPr>
              </a:p>
            </p:txBody>
          </p:sp>
        </p:grpSp>
      </p:grpSp>
      <p:sp>
        <p:nvSpPr>
          <p:cNvPr id="68648" name="Text Box 40"/>
          <p:cNvSpPr txBox="1">
            <a:spLocks noChangeArrowheads="1"/>
          </p:cNvSpPr>
          <p:nvPr/>
        </p:nvSpPr>
        <p:spPr bwMode="auto">
          <a:xfrm>
            <a:off x="5966619" y="3870356"/>
            <a:ext cx="228123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u="sng" dirty="0">
                <a:latin typeface="Arial"/>
                <a:cs typeface="Arial"/>
              </a:rPr>
              <a:t>Inflation rate:</a:t>
            </a:r>
            <a:endParaRPr lang="en-US" sz="2800" b="1" u="sng" dirty="0">
              <a:latin typeface="Arial"/>
              <a:cs typeface="Arial"/>
            </a:endParaRPr>
          </a:p>
        </p:txBody>
      </p:sp>
      <p:sp>
        <p:nvSpPr>
          <p:cNvPr id="12301" name="FlagCount" hidden="1">
            <a:hlinkClick r:id="rId4" action="ppaction://hlinkfile"/>
          </p:cNvPr>
          <p:cNvSpPr>
            <a:spLocks noChangeArrowheads="1"/>
          </p:cNvSpPr>
          <p:nvPr/>
        </p:nvSpPr>
        <p:spPr bwMode="auto">
          <a:xfrm>
            <a:off x="8255000" y="254000"/>
            <a:ext cx="381000" cy="317500"/>
          </a:xfrm>
          <a:prstGeom prst="wedgeRoundRectCallout">
            <a:avLst>
              <a:gd name="adj1" fmla="val -43750"/>
              <a:gd name="adj2" fmla="val 70000"/>
              <a:gd name="adj3" fmla="val 16667"/>
            </a:avLst>
          </a:prstGeom>
          <a:solidFill>
            <a:schemeClr val="accent1">
              <a:alpha val="25098"/>
            </a:schemeClr>
          </a:solidFill>
          <a:ln w="19050">
            <a:solidFill>
              <a:schemeClr val="tx1"/>
            </a:solidFill>
            <a:miter lim="800000"/>
            <a:headEnd/>
            <a:tailEnd/>
          </a:ln>
        </p:spPr>
        <p:txBody>
          <a:bodyPr wrap="none" anchor="ctr"/>
          <a:lstStyle/>
          <a:p>
            <a:pPr algn="ctr"/>
            <a:r>
              <a:rPr lang="en-US" sz="1400" b="1">
                <a:latin typeface="Tahoma" pitchFamily="34" charset="0"/>
                <a:cs typeface="Arial" charset="0"/>
              </a:rPr>
              <a:t>0</a:t>
            </a:r>
          </a:p>
        </p:txBody>
      </p:sp>
      <p:grpSp>
        <p:nvGrpSpPr>
          <p:cNvPr id="5" name="Group 55"/>
          <p:cNvGrpSpPr>
            <a:grpSpLocks/>
          </p:cNvGrpSpPr>
          <p:nvPr/>
        </p:nvGrpSpPr>
        <p:grpSpPr bwMode="auto">
          <a:xfrm>
            <a:off x="5181600" y="4527550"/>
            <a:ext cx="3783013" cy="804863"/>
            <a:chOff x="3009" y="2736"/>
            <a:chExt cx="2383" cy="507"/>
          </a:xfrm>
        </p:grpSpPr>
        <p:sp>
          <p:nvSpPr>
            <p:cNvPr id="12313" name="Text Box 35"/>
            <p:cNvSpPr txBox="1">
              <a:spLocks noChangeArrowheads="1"/>
            </p:cNvSpPr>
            <p:nvPr/>
          </p:nvSpPr>
          <p:spPr bwMode="auto">
            <a:xfrm>
              <a:off x="3202" y="2807"/>
              <a:ext cx="492" cy="252"/>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dirty="0">
                  <a:latin typeface="Arial"/>
                  <a:cs typeface="Arial"/>
                </a:rPr>
                <a:t>15%</a:t>
              </a:r>
            </a:p>
          </p:txBody>
        </p:sp>
        <p:sp>
          <p:nvSpPr>
            <p:cNvPr id="12314" name="AutoShape 36"/>
            <p:cNvSpPr>
              <a:spLocks/>
            </p:cNvSpPr>
            <p:nvPr/>
          </p:nvSpPr>
          <p:spPr bwMode="auto">
            <a:xfrm>
              <a:off x="3009" y="2829"/>
              <a:ext cx="156" cy="414"/>
            </a:xfrm>
            <a:prstGeom prst="rightBrace">
              <a:avLst>
                <a:gd name="adj1" fmla="val 32055"/>
                <a:gd name="adj2" fmla="val 42755"/>
              </a:avLst>
            </a:pr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a:latin typeface="Arial"/>
                <a:cs typeface="Arial"/>
              </a:endParaRPr>
            </a:p>
          </p:txBody>
        </p:sp>
        <p:grpSp>
          <p:nvGrpSpPr>
            <p:cNvPr id="12315" name="Group 48"/>
            <p:cNvGrpSpPr>
              <a:grpSpLocks/>
            </p:cNvGrpSpPr>
            <p:nvPr/>
          </p:nvGrpSpPr>
          <p:grpSpPr bwMode="auto">
            <a:xfrm>
              <a:off x="3751" y="2736"/>
              <a:ext cx="1641" cy="444"/>
              <a:chOff x="3767" y="2812"/>
              <a:chExt cx="1641" cy="444"/>
            </a:xfrm>
          </p:grpSpPr>
          <p:sp>
            <p:nvSpPr>
              <p:cNvPr id="12316" name="Rectangle 43"/>
              <p:cNvSpPr>
                <a:spLocks noChangeArrowheads="1"/>
              </p:cNvSpPr>
              <p:nvPr/>
            </p:nvSpPr>
            <p:spPr bwMode="auto">
              <a:xfrm>
                <a:off x="3915" y="2812"/>
                <a:ext cx="7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dirty="0">
                    <a:latin typeface="Arial"/>
                    <a:cs typeface="Arial"/>
                  </a:rPr>
                  <a:t>115 – 100</a:t>
                </a:r>
              </a:p>
            </p:txBody>
          </p:sp>
          <p:sp>
            <p:nvSpPr>
              <p:cNvPr id="12317" name="Rectangle 44"/>
              <p:cNvSpPr>
                <a:spLocks noChangeArrowheads="1"/>
              </p:cNvSpPr>
              <p:nvPr/>
            </p:nvSpPr>
            <p:spPr bwMode="auto">
              <a:xfrm>
                <a:off x="4202" y="3062"/>
                <a:ext cx="27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dirty="0">
                    <a:latin typeface="Arial"/>
                    <a:cs typeface="Arial"/>
                  </a:rPr>
                  <a:t>100</a:t>
                </a:r>
              </a:p>
            </p:txBody>
          </p:sp>
          <p:sp>
            <p:nvSpPr>
              <p:cNvPr id="12318" name="Rectangle 45"/>
              <p:cNvSpPr>
                <a:spLocks noChangeArrowheads="1"/>
              </p:cNvSpPr>
              <p:nvPr/>
            </p:nvSpPr>
            <p:spPr bwMode="auto">
              <a:xfrm>
                <a:off x="4870" y="2917"/>
                <a:ext cx="5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x 100%</a:t>
                </a:r>
              </a:p>
            </p:txBody>
          </p:sp>
          <p:sp>
            <p:nvSpPr>
              <p:cNvPr id="12319" name="Rectangle 46"/>
              <p:cNvSpPr>
                <a:spLocks noChangeArrowheads="1"/>
              </p:cNvSpPr>
              <p:nvPr/>
            </p:nvSpPr>
            <p:spPr bwMode="auto">
              <a:xfrm>
                <a:off x="3767" y="2934"/>
                <a:ext cx="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dirty="0">
                    <a:latin typeface="Arial"/>
                    <a:cs typeface="Arial"/>
                  </a:rPr>
                  <a:t>=</a:t>
                </a:r>
              </a:p>
            </p:txBody>
          </p:sp>
          <p:sp>
            <p:nvSpPr>
              <p:cNvPr id="12320" name="Line 47"/>
              <p:cNvSpPr>
                <a:spLocks noChangeShapeType="1"/>
              </p:cNvSpPr>
              <p:nvPr/>
            </p:nvSpPr>
            <p:spPr bwMode="auto">
              <a:xfrm>
                <a:off x="3938" y="3030"/>
                <a:ext cx="8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a:cs typeface="Arial"/>
                </a:endParaRPr>
              </a:p>
            </p:txBody>
          </p:sp>
        </p:grpSp>
      </p:grpSp>
      <p:grpSp>
        <p:nvGrpSpPr>
          <p:cNvPr id="7" name="Group 56"/>
          <p:cNvGrpSpPr>
            <a:grpSpLocks/>
          </p:cNvGrpSpPr>
          <p:nvPr/>
        </p:nvGrpSpPr>
        <p:grpSpPr bwMode="auto">
          <a:xfrm>
            <a:off x="5186360" y="5354646"/>
            <a:ext cx="3778250" cy="766763"/>
            <a:chOff x="3012" y="3257"/>
            <a:chExt cx="2380" cy="483"/>
          </a:xfrm>
        </p:grpSpPr>
        <p:sp>
          <p:nvSpPr>
            <p:cNvPr id="12305" name="Text Box 38"/>
            <p:cNvSpPr txBox="1">
              <a:spLocks noChangeArrowheads="1"/>
            </p:cNvSpPr>
            <p:nvPr/>
          </p:nvSpPr>
          <p:spPr bwMode="auto">
            <a:xfrm>
              <a:off x="3205" y="3360"/>
              <a:ext cx="500" cy="252"/>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a:latin typeface="Arial"/>
                  <a:cs typeface="Arial"/>
                </a:rPr>
                <a:t>13%</a:t>
              </a:r>
            </a:p>
          </p:txBody>
        </p:sp>
        <p:sp>
          <p:nvSpPr>
            <p:cNvPr id="12306" name="AutoShape 39"/>
            <p:cNvSpPr>
              <a:spLocks/>
            </p:cNvSpPr>
            <p:nvPr/>
          </p:nvSpPr>
          <p:spPr bwMode="auto">
            <a:xfrm>
              <a:off x="3012" y="3257"/>
              <a:ext cx="156" cy="414"/>
            </a:xfrm>
            <a:prstGeom prst="rightBrace">
              <a:avLst>
                <a:gd name="adj1" fmla="val 39107"/>
                <a:gd name="adj2" fmla="val 57245"/>
              </a:avLst>
            </a:prstGeom>
            <a:noFill/>
            <a:ln w="1905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a:latin typeface="Arial"/>
                <a:cs typeface="Arial"/>
              </a:endParaRPr>
            </a:p>
          </p:txBody>
        </p:sp>
        <p:grpSp>
          <p:nvGrpSpPr>
            <p:cNvPr id="12307" name="Group 49"/>
            <p:cNvGrpSpPr>
              <a:grpSpLocks/>
            </p:cNvGrpSpPr>
            <p:nvPr/>
          </p:nvGrpSpPr>
          <p:grpSpPr bwMode="auto">
            <a:xfrm>
              <a:off x="3751" y="3296"/>
              <a:ext cx="1641" cy="444"/>
              <a:chOff x="3767" y="2812"/>
              <a:chExt cx="1641" cy="444"/>
            </a:xfrm>
          </p:grpSpPr>
          <p:sp>
            <p:nvSpPr>
              <p:cNvPr id="12308" name="Rectangle 50"/>
              <p:cNvSpPr>
                <a:spLocks noChangeArrowheads="1"/>
              </p:cNvSpPr>
              <p:nvPr/>
            </p:nvSpPr>
            <p:spPr bwMode="auto">
              <a:xfrm>
                <a:off x="3915" y="2812"/>
                <a:ext cx="70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130 – 115</a:t>
                </a:r>
              </a:p>
            </p:txBody>
          </p:sp>
          <p:sp>
            <p:nvSpPr>
              <p:cNvPr id="12309" name="Rectangle 51"/>
              <p:cNvSpPr>
                <a:spLocks noChangeArrowheads="1"/>
              </p:cNvSpPr>
              <p:nvPr/>
            </p:nvSpPr>
            <p:spPr bwMode="auto">
              <a:xfrm>
                <a:off x="4202" y="3062"/>
                <a:ext cx="2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115</a:t>
                </a:r>
              </a:p>
            </p:txBody>
          </p:sp>
          <p:sp>
            <p:nvSpPr>
              <p:cNvPr id="12310" name="Rectangle 52"/>
              <p:cNvSpPr>
                <a:spLocks noChangeArrowheads="1"/>
              </p:cNvSpPr>
              <p:nvPr/>
            </p:nvSpPr>
            <p:spPr bwMode="auto">
              <a:xfrm>
                <a:off x="4870" y="2917"/>
                <a:ext cx="5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x 100%</a:t>
                </a:r>
              </a:p>
            </p:txBody>
          </p:sp>
          <p:sp>
            <p:nvSpPr>
              <p:cNvPr id="12311" name="Rectangle 53"/>
              <p:cNvSpPr>
                <a:spLocks noChangeArrowheads="1"/>
              </p:cNvSpPr>
              <p:nvPr/>
            </p:nvSpPr>
            <p:spPr bwMode="auto">
              <a:xfrm>
                <a:off x="3767" y="2934"/>
                <a:ext cx="9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p>
                <a:r>
                  <a:rPr lang="en-US" sz="2000">
                    <a:latin typeface="Arial"/>
                    <a:cs typeface="Arial"/>
                  </a:rPr>
                  <a:t>=</a:t>
                </a:r>
              </a:p>
            </p:txBody>
          </p:sp>
          <p:sp>
            <p:nvSpPr>
              <p:cNvPr id="12312" name="Line 54"/>
              <p:cNvSpPr>
                <a:spLocks noChangeShapeType="1"/>
              </p:cNvSpPr>
              <p:nvPr/>
            </p:nvSpPr>
            <p:spPr bwMode="auto">
              <a:xfrm>
                <a:off x="3938" y="3030"/>
                <a:ext cx="8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latin typeface="Arial"/>
                  <a:cs typeface="Arial"/>
                </a:endParaRPr>
              </a:p>
            </p:txBody>
          </p:sp>
        </p:grpSp>
      </p:grpSp>
      <p:sp>
        <p:nvSpPr>
          <p:cNvPr id="68665" name="Text Box 57"/>
          <p:cNvSpPr txBox="1">
            <a:spLocks noChangeArrowheads="1"/>
          </p:cNvSpPr>
          <p:nvPr/>
        </p:nvSpPr>
        <p:spPr bwMode="auto">
          <a:xfrm>
            <a:off x="5549900" y="3883772"/>
            <a:ext cx="32406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sz="2600" b="1" dirty="0">
              <a:latin typeface="Arial"/>
              <a:cs typeface="Arial"/>
            </a:endParaRPr>
          </a:p>
        </p:txBody>
      </p:sp>
    </p:spTree>
    <p:custDataLst>
      <p:tags r:id="rId1"/>
    </p:custDataLst>
    <p:extLst>
      <p:ext uri="{BB962C8B-B14F-4D97-AF65-F5344CB8AC3E}">
        <p14:creationId xmlns:p14="http://schemas.microsoft.com/office/powerpoint/2010/main" val="375298617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14"/>
                                        </p:tgtEl>
                                        <p:attrNameLst>
                                          <p:attrName>style.visibility</p:attrName>
                                        </p:attrNameLst>
                                      </p:cBhvr>
                                      <p:to>
                                        <p:strVal val="visible"/>
                                      </p:to>
                                    </p:set>
                                    <p:animEffect transition="in" filter="wipe(left)">
                                      <p:cBhvr>
                                        <p:cTn id="7" dur="500"/>
                                        <p:tgtEl>
                                          <p:spTgt spid="686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613"/>
                                        </p:tgtEl>
                                        <p:attrNameLst>
                                          <p:attrName>style.visibility</p:attrName>
                                        </p:attrNameLst>
                                      </p:cBhvr>
                                      <p:to>
                                        <p:strVal val="visible"/>
                                      </p:to>
                                    </p:set>
                                    <p:animEffect transition="in" filter="wipe(left)">
                                      <p:cBhvr>
                                        <p:cTn id="12" dur="500"/>
                                        <p:tgtEl>
                                          <p:spTgt spid="686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612"/>
                                        </p:tgtEl>
                                        <p:attrNameLst>
                                          <p:attrName>style.visibility</p:attrName>
                                        </p:attrNameLst>
                                      </p:cBhvr>
                                      <p:to>
                                        <p:strVal val="visible"/>
                                      </p:to>
                                    </p:set>
                                    <p:animEffect transition="in" filter="wipe(left)">
                                      <p:cBhvr>
                                        <p:cTn id="17" dur="500"/>
                                        <p:tgtEl>
                                          <p:spTgt spid="68612"/>
                                        </p:tgtEl>
                                      </p:cBhvr>
                                    </p:animEffect>
                                  </p:childTnLst>
                                </p:cTn>
                              </p:par>
                            </p:childTnLst>
                          </p:cTn>
                        </p:par>
                      </p:childTnLst>
                    </p:cTn>
                  </p:par>
                  <p:par>
                    <p:cTn id="18" fill="hold">
                      <p:stCondLst>
                        <p:cond delay="indefinite"/>
                      </p:stCondLst>
                      <p:childTnLst>
                        <p:par>
                          <p:cTn id="19" fill="hold" nodeType="after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wipe(left)">
                                      <p:cBhvr>
                                        <p:cTn id="26" dur="500"/>
                                        <p:tgtEl>
                                          <p:spTgt spid="6">
                                            <p:txEl>
                                              <p:pRg st="1" end="1"/>
                                            </p:txEl>
                                          </p:spTgt>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wipe(left)">
                                      <p:cBhvr>
                                        <p:cTn id="30" dur="500"/>
                                        <p:tgtEl>
                                          <p:spTgt spid="6">
                                            <p:txEl>
                                              <p:pRg st="2" end="2"/>
                                            </p:txEl>
                                          </p:spTgt>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wipe(left)">
                                      <p:cBhvr>
                                        <p:cTn id="34" dur="500"/>
                                        <p:tgtEl>
                                          <p:spTgt spid="6">
                                            <p:txEl>
                                              <p:pRg st="3" end="3"/>
                                            </p:txEl>
                                          </p:spTgt>
                                        </p:tgtEl>
                                      </p:cBhvr>
                                    </p:animEffect>
                                  </p:childTnLst>
                                </p:cTn>
                              </p:par>
                            </p:childTnLst>
                          </p:cTn>
                        </p:par>
                        <p:par>
                          <p:cTn id="35" fill="hold">
                            <p:stCondLst>
                              <p:cond delay="2000"/>
                            </p:stCondLst>
                            <p:childTnLst>
                              <p:par>
                                <p:cTn id="36" presetID="22" presetClass="entr" presetSubtype="8" fill="hold" grpId="0" nodeType="afterEffect" nodePh="1">
                                  <p:stCondLst>
                                    <p:cond delay="0"/>
                                  </p:stCondLst>
                                  <p:endCondLst>
                                    <p:cond evt="begin" delay="0">
                                      <p:tn val="36"/>
                                    </p:cond>
                                  </p:endCondLst>
                                  <p:childTnLst>
                                    <p:set>
                                      <p:cBhvr>
                                        <p:cTn id="37" dur="1" fill="hold">
                                          <p:stCondLst>
                                            <p:cond delay="0"/>
                                          </p:stCondLst>
                                        </p:cTn>
                                        <p:tgtEl>
                                          <p:spTgt spid="68665"/>
                                        </p:tgtEl>
                                        <p:attrNameLst>
                                          <p:attrName>style.visibility</p:attrName>
                                        </p:attrNameLst>
                                      </p:cBhvr>
                                      <p:to>
                                        <p:strVal val="visible"/>
                                      </p:to>
                                    </p:set>
                                    <p:animEffect transition="in" filter="wipe(left)">
                                      <p:cBhvr>
                                        <p:cTn id="38" dur="500"/>
                                        <p:tgtEl>
                                          <p:spTgt spid="6866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8648"/>
                                        </p:tgtEl>
                                        <p:attrNameLst>
                                          <p:attrName>style.visibility</p:attrName>
                                        </p:attrNameLst>
                                      </p:cBhvr>
                                      <p:to>
                                        <p:strVal val="visible"/>
                                      </p:to>
                                    </p:set>
                                    <p:animEffect transition="in" filter="fade">
                                      <p:cBhvr>
                                        <p:cTn id="43" dur="500"/>
                                        <p:tgtEl>
                                          <p:spTgt spid="68648"/>
                                        </p:tgtEl>
                                      </p:cBhvr>
                                    </p:animEffect>
                                  </p:childTnLst>
                                </p:cTn>
                              </p:par>
                              <p:par>
                                <p:cTn id="44" presetID="10" presetClass="exit" presetSubtype="0" fill="hold" grpId="1" nodeType="withEffect" nodePh="1">
                                  <p:stCondLst>
                                    <p:cond delay="0"/>
                                  </p:stCondLst>
                                  <p:endCondLst>
                                    <p:cond evt="begin" delay="0">
                                      <p:tn val="44"/>
                                    </p:cond>
                                  </p:endCondLst>
                                  <p:childTnLst>
                                    <p:animEffect transition="out" filter="fade">
                                      <p:cBhvr>
                                        <p:cTn id="45" dur="500"/>
                                        <p:tgtEl>
                                          <p:spTgt spid="68665"/>
                                        </p:tgtEl>
                                      </p:cBhvr>
                                    </p:animEffect>
                                    <p:set>
                                      <p:cBhvr>
                                        <p:cTn id="46" dur="1" fill="hold">
                                          <p:stCondLst>
                                            <p:cond delay="499"/>
                                          </p:stCondLst>
                                        </p:cTn>
                                        <p:tgtEl>
                                          <p:spTgt spid="68665"/>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8612" grpId="0" animBg="1"/>
      <p:bldP spid="68613" grpId="0" animBg="1"/>
      <p:bldP spid="68614" grpId="0" animBg="1"/>
      <p:bldP spid="68648" grpId="0"/>
      <p:bldP spid="68665" grpId="0"/>
      <p:bldP spid="6866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1</a:t>
            </a:r>
            <a:r>
              <a:rPr lang="en-US" dirty="0">
                <a:solidFill>
                  <a:schemeClr val="accent6">
                    <a:lumMod val="50000"/>
                  </a:schemeClr>
                </a:solidFill>
              </a:rPr>
              <a:t>		</a:t>
            </a:r>
            <a:r>
              <a:rPr lang="en-US" dirty="0" smtClean="0">
                <a:solidFill>
                  <a:srgbClr val="AE1221"/>
                </a:solidFill>
              </a:rPr>
              <a:t>Calculating the CPI</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dirty="0">
                <a:solidFill>
                  <a:schemeClr val="accent6">
                    <a:lumMod val="50000"/>
                  </a:schemeClr>
                </a:solidFill>
              </a:rPr>
              <a:t>CPI basket:  </a:t>
            </a:r>
            <a:br>
              <a:rPr lang="en-US" dirty="0">
                <a:solidFill>
                  <a:schemeClr val="accent6">
                    <a:lumMod val="50000"/>
                  </a:schemeClr>
                </a:solidFill>
              </a:rPr>
            </a:br>
            <a:r>
              <a:rPr lang="en-US" dirty="0">
                <a:solidFill>
                  <a:schemeClr val="accent6">
                    <a:lumMod val="50000"/>
                  </a:schemeClr>
                </a:solidFill>
              </a:rPr>
              <a:t>   {10 </a:t>
            </a:r>
            <a:r>
              <a:rPr lang="en-US" dirty="0" err="1">
                <a:solidFill>
                  <a:schemeClr val="accent6">
                    <a:lumMod val="50000"/>
                  </a:schemeClr>
                </a:solidFill>
              </a:rPr>
              <a:t>lbs</a:t>
            </a:r>
            <a:r>
              <a:rPr lang="en-US" dirty="0">
                <a:solidFill>
                  <a:schemeClr val="accent6">
                    <a:lumMod val="50000"/>
                  </a:schemeClr>
                </a:solidFill>
              </a:rPr>
              <a:t> beef, </a:t>
            </a:r>
            <a:br>
              <a:rPr lang="en-US" dirty="0">
                <a:solidFill>
                  <a:schemeClr val="accent6">
                    <a:lumMod val="50000"/>
                  </a:schemeClr>
                </a:solidFill>
              </a:rPr>
            </a:br>
            <a:r>
              <a:rPr lang="en-US" dirty="0">
                <a:solidFill>
                  <a:schemeClr val="accent6">
                    <a:lumMod val="50000"/>
                  </a:schemeClr>
                </a:solidFill>
              </a:rPr>
              <a:t>     20 </a:t>
            </a:r>
            <a:r>
              <a:rPr lang="en-US" dirty="0" err="1">
                <a:solidFill>
                  <a:schemeClr val="accent6">
                    <a:lumMod val="50000"/>
                  </a:schemeClr>
                </a:solidFill>
              </a:rPr>
              <a:t>lbs</a:t>
            </a:r>
            <a:r>
              <a:rPr lang="en-US" dirty="0">
                <a:solidFill>
                  <a:schemeClr val="accent6">
                    <a:lumMod val="50000"/>
                  </a:schemeClr>
                </a:solidFill>
              </a:rPr>
              <a:t> chicken}</a:t>
            </a:r>
          </a:p>
          <a:p>
            <a:pPr marL="0" indent="0">
              <a:buNone/>
            </a:pPr>
            <a:r>
              <a:rPr lang="en-US" dirty="0">
                <a:solidFill>
                  <a:schemeClr val="accent6">
                    <a:lumMod val="50000"/>
                  </a:schemeClr>
                </a:solidFill>
              </a:rPr>
              <a:t>The CPI basket </a:t>
            </a:r>
            <a:endParaRPr lang="en-US" dirty="0" smtClean="0">
              <a:solidFill>
                <a:schemeClr val="accent6">
                  <a:lumMod val="50000"/>
                </a:schemeClr>
              </a:solidFill>
            </a:endParaRPr>
          </a:p>
          <a:p>
            <a:pPr marL="0" indent="0">
              <a:buNone/>
            </a:pPr>
            <a:r>
              <a:rPr lang="en-US" dirty="0" smtClean="0">
                <a:solidFill>
                  <a:schemeClr val="accent6">
                    <a:lumMod val="50000"/>
                  </a:schemeClr>
                </a:solidFill>
              </a:rPr>
              <a:t>cost </a:t>
            </a:r>
            <a:r>
              <a:rPr lang="en-US" dirty="0">
                <a:solidFill>
                  <a:schemeClr val="accent6">
                    <a:lumMod val="50000"/>
                  </a:schemeClr>
                </a:solidFill>
              </a:rPr>
              <a:t>$</a:t>
            </a:r>
            <a:r>
              <a:rPr lang="en-US" dirty="0" smtClean="0">
                <a:solidFill>
                  <a:schemeClr val="accent6">
                    <a:lumMod val="50000"/>
                  </a:schemeClr>
                </a:solidFill>
              </a:rPr>
              <a:t>120 in 2014, </a:t>
            </a:r>
          </a:p>
          <a:p>
            <a:pPr marL="0" indent="0">
              <a:buNone/>
            </a:pPr>
            <a:r>
              <a:rPr lang="en-US" dirty="0" smtClean="0">
                <a:solidFill>
                  <a:schemeClr val="accent6">
                    <a:lumMod val="50000"/>
                  </a:schemeClr>
                </a:solidFill>
              </a:rPr>
              <a:t>the </a:t>
            </a:r>
            <a:r>
              <a:rPr lang="en-US" dirty="0">
                <a:solidFill>
                  <a:schemeClr val="accent6">
                    <a:lumMod val="50000"/>
                  </a:schemeClr>
                </a:solidFill>
              </a:rPr>
              <a:t>base year</a:t>
            </a:r>
            <a:r>
              <a:rPr lang="en-US" dirty="0" smtClean="0">
                <a:solidFill>
                  <a:schemeClr val="accent6">
                    <a:lumMod val="50000"/>
                  </a:schemeClr>
                </a:solidFill>
              </a:rPr>
              <a:t>.</a:t>
            </a:r>
          </a:p>
          <a:p>
            <a:pPr marL="514350" indent="-514350">
              <a:lnSpc>
                <a:spcPct val="105000"/>
              </a:lnSpc>
              <a:spcBef>
                <a:spcPct val="70000"/>
              </a:spcBef>
              <a:buClr>
                <a:srgbClr val="C00000"/>
              </a:buClr>
              <a:buFont typeface="+mj-lt"/>
              <a:buAutoNum type="alphaUcPeriod"/>
            </a:pPr>
            <a:r>
              <a:rPr lang="en-US" dirty="0" smtClean="0">
                <a:solidFill>
                  <a:schemeClr val="tx1"/>
                </a:solidFill>
                <a:cs typeface="Arial"/>
              </a:rPr>
              <a:t>Compute </a:t>
            </a:r>
            <a:r>
              <a:rPr lang="en-US" dirty="0">
                <a:solidFill>
                  <a:schemeClr val="tx1"/>
                </a:solidFill>
                <a:cs typeface="Arial"/>
              </a:rPr>
              <a:t>the CPI in 2015.</a:t>
            </a:r>
          </a:p>
          <a:p>
            <a:pPr marL="514350" indent="-514350">
              <a:lnSpc>
                <a:spcPct val="105000"/>
              </a:lnSpc>
              <a:spcBef>
                <a:spcPct val="70000"/>
              </a:spcBef>
              <a:buClr>
                <a:srgbClr val="C00000"/>
              </a:buClr>
              <a:buFont typeface="+mj-lt"/>
              <a:buAutoNum type="alphaUcPeriod"/>
            </a:pPr>
            <a:r>
              <a:rPr lang="en-US" dirty="0" smtClean="0">
                <a:solidFill>
                  <a:schemeClr val="tx1"/>
                </a:solidFill>
                <a:cs typeface="Arial"/>
              </a:rPr>
              <a:t>What </a:t>
            </a:r>
            <a:r>
              <a:rPr lang="en-US" dirty="0">
                <a:solidFill>
                  <a:schemeClr val="tx1"/>
                </a:solidFill>
                <a:cs typeface="Arial"/>
              </a:rPr>
              <a:t>was the CPI inflation rate from 2015–2016?</a:t>
            </a:r>
          </a:p>
          <a:p>
            <a:pPr marL="0" indent="0">
              <a:buNone/>
            </a:pPr>
            <a:endParaRPr lang="en-US" dirty="0">
              <a:solidFill>
                <a:schemeClr val="accent6">
                  <a:lumMod val="50000"/>
                </a:schemeClr>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8</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139"/>
          <p:cNvGraphicFramePr>
            <a:graphicFrameLocks noGrp="1"/>
          </p:cNvGraphicFramePr>
          <p:nvPr>
            <p:extLst>
              <p:ext uri="{D42A27DB-BD31-4B8C-83A1-F6EECF244321}">
                <p14:modId xmlns:p14="http://schemas.microsoft.com/office/powerpoint/2010/main" val="847890693"/>
              </p:ext>
            </p:extLst>
          </p:nvPr>
        </p:nvGraphicFramePr>
        <p:xfrm>
          <a:off x="4800600" y="868363"/>
          <a:ext cx="3800475" cy="2754313"/>
        </p:xfrm>
        <a:graphic>
          <a:graphicData uri="http://schemas.openxmlformats.org/drawingml/2006/table">
            <a:tbl>
              <a:tblPr/>
              <a:tblGrid>
                <a:gridCol w="1196975"/>
                <a:gridCol w="1206500"/>
                <a:gridCol w="1397000"/>
              </a:tblGrid>
              <a:tr h="10033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smtClean="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beef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chicken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2613">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0115559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0939"/>
            <a:ext cx="8839200" cy="661061"/>
          </a:xfrm>
        </p:spPr>
        <p:txBody>
          <a:bodyPr/>
          <a:lstStyle/>
          <a:p>
            <a:r>
              <a:rPr lang="en-US" dirty="0">
                <a:solidFill>
                  <a:schemeClr val="accent6">
                    <a:lumMod val="50000"/>
                  </a:schemeClr>
                </a:solidFill>
              </a:rPr>
              <a:t>Active Learning </a:t>
            </a:r>
            <a:r>
              <a:rPr lang="en-US" dirty="0" smtClean="0">
                <a:solidFill>
                  <a:schemeClr val="accent6">
                    <a:lumMod val="50000"/>
                  </a:schemeClr>
                </a:solidFill>
              </a:rPr>
              <a:t>1</a:t>
            </a:r>
            <a:r>
              <a:rPr lang="en-US" dirty="0">
                <a:solidFill>
                  <a:schemeClr val="accent6">
                    <a:lumMod val="50000"/>
                  </a:schemeClr>
                </a:solidFill>
              </a:rPr>
              <a:t>	</a:t>
            </a:r>
            <a:r>
              <a:rPr lang="en-US" dirty="0" smtClean="0">
                <a:solidFill>
                  <a:schemeClr val="accent6">
                    <a:lumMod val="50000"/>
                  </a:schemeClr>
                </a:solidFill>
              </a:rPr>
              <a:t>	</a:t>
            </a:r>
            <a:r>
              <a:rPr lang="en-US" dirty="0">
                <a:solidFill>
                  <a:schemeClr val="accent6">
                    <a:lumMod val="50000"/>
                  </a:schemeClr>
                </a:solidFill>
              </a:rPr>
              <a:t>	</a:t>
            </a:r>
            <a:endParaRPr lang="en-US" dirty="0"/>
          </a:p>
        </p:txBody>
      </p:sp>
      <p:sp>
        <p:nvSpPr>
          <p:cNvPr id="3" name="Content Placeholder 2"/>
          <p:cNvSpPr>
            <a:spLocks noGrp="1"/>
          </p:cNvSpPr>
          <p:nvPr>
            <p:ph idx="1"/>
          </p:nvPr>
        </p:nvSpPr>
        <p:spPr>
          <a:xfrm>
            <a:off x="304800" y="762000"/>
            <a:ext cx="8686800" cy="5686425"/>
          </a:xfrm>
        </p:spPr>
        <p:txBody>
          <a:bodyPr>
            <a:noAutofit/>
          </a:bodyPr>
          <a:lstStyle/>
          <a:p>
            <a:pPr marL="0" indent="0">
              <a:buNone/>
            </a:pPr>
            <a:r>
              <a:rPr lang="en-US" sz="2800" dirty="0">
                <a:solidFill>
                  <a:schemeClr val="accent6">
                    <a:lumMod val="50000"/>
                  </a:schemeClr>
                </a:solidFill>
              </a:rPr>
              <a:t>CPI basket:  </a:t>
            </a:r>
            <a:br>
              <a:rPr lang="en-US" sz="2800" dirty="0">
                <a:solidFill>
                  <a:schemeClr val="accent6">
                    <a:lumMod val="50000"/>
                  </a:schemeClr>
                </a:solidFill>
              </a:rPr>
            </a:br>
            <a:r>
              <a:rPr lang="en-US" sz="2800" dirty="0">
                <a:solidFill>
                  <a:schemeClr val="accent6">
                    <a:lumMod val="50000"/>
                  </a:schemeClr>
                </a:solidFill>
              </a:rPr>
              <a:t>   {10 </a:t>
            </a:r>
            <a:r>
              <a:rPr lang="en-US" sz="2800" dirty="0" err="1">
                <a:solidFill>
                  <a:schemeClr val="accent6">
                    <a:lumMod val="50000"/>
                  </a:schemeClr>
                </a:solidFill>
              </a:rPr>
              <a:t>lbs</a:t>
            </a:r>
            <a:r>
              <a:rPr lang="en-US" sz="2800" dirty="0">
                <a:solidFill>
                  <a:schemeClr val="accent6">
                    <a:lumMod val="50000"/>
                  </a:schemeClr>
                </a:solidFill>
              </a:rPr>
              <a:t> beef, </a:t>
            </a:r>
            <a:br>
              <a:rPr lang="en-US" sz="2800" dirty="0">
                <a:solidFill>
                  <a:schemeClr val="accent6">
                    <a:lumMod val="50000"/>
                  </a:schemeClr>
                </a:solidFill>
              </a:rPr>
            </a:br>
            <a:r>
              <a:rPr lang="en-US" sz="2800" dirty="0">
                <a:solidFill>
                  <a:schemeClr val="accent6">
                    <a:lumMod val="50000"/>
                  </a:schemeClr>
                </a:solidFill>
              </a:rPr>
              <a:t>     20 </a:t>
            </a:r>
            <a:r>
              <a:rPr lang="en-US" sz="2800" dirty="0" err="1">
                <a:solidFill>
                  <a:schemeClr val="accent6">
                    <a:lumMod val="50000"/>
                  </a:schemeClr>
                </a:solidFill>
              </a:rPr>
              <a:t>lbs</a:t>
            </a:r>
            <a:r>
              <a:rPr lang="en-US" sz="2800" dirty="0">
                <a:solidFill>
                  <a:schemeClr val="accent6">
                    <a:lumMod val="50000"/>
                  </a:schemeClr>
                </a:solidFill>
              </a:rPr>
              <a:t> chicken}</a:t>
            </a:r>
          </a:p>
          <a:p>
            <a:pPr marL="0" indent="0">
              <a:buNone/>
            </a:pPr>
            <a:r>
              <a:rPr lang="en-US" sz="2800" dirty="0">
                <a:solidFill>
                  <a:schemeClr val="accent6">
                    <a:lumMod val="50000"/>
                  </a:schemeClr>
                </a:solidFill>
              </a:rPr>
              <a:t>The CPI basket </a:t>
            </a:r>
            <a:endParaRPr lang="en-US" sz="2800" dirty="0" smtClean="0">
              <a:solidFill>
                <a:schemeClr val="accent6">
                  <a:lumMod val="50000"/>
                </a:schemeClr>
              </a:solidFill>
            </a:endParaRPr>
          </a:p>
          <a:p>
            <a:pPr marL="0" indent="0">
              <a:buNone/>
            </a:pPr>
            <a:r>
              <a:rPr lang="en-US" sz="2800" dirty="0" smtClean="0">
                <a:solidFill>
                  <a:schemeClr val="accent6">
                    <a:lumMod val="50000"/>
                  </a:schemeClr>
                </a:solidFill>
              </a:rPr>
              <a:t>cost </a:t>
            </a:r>
            <a:r>
              <a:rPr lang="en-US" sz="2800" dirty="0">
                <a:solidFill>
                  <a:schemeClr val="accent6">
                    <a:lumMod val="50000"/>
                  </a:schemeClr>
                </a:solidFill>
              </a:rPr>
              <a:t>$</a:t>
            </a:r>
            <a:r>
              <a:rPr lang="en-US" sz="2800" dirty="0" smtClean="0">
                <a:solidFill>
                  <a:schemeClr val="accent6">
                    <a:lumMod val="50000"/>
                  </a:schemeClr>
                </a:solidFill>
              </a:rPr>
              <a:t>120 in 2014, </a:t>
            </a:r>
          </a:p>
          <a:p>
            <a:pPr marL="0" indent="0">
              <a:buNone/>
            </a:pPr>
            <a:r>
              <a:rPr lang="en-US" sz="2800" dirty="0" smtClean="0">
                <a:solidFill>
                  <a:schemeClr val="accent6">
                    <a:lumMod val="50000"/>
                  </a:schemeClr>
                </a:solidFill>
              </a:rPr>
              <a:t>the </a:t>
            </a:r>
            <a:r>
              <a:rPr lang="en-US" sz="2800" dirty="0">
                <a:solidFill>
                  <a:schemeClr val="accent6">
                    <a:lumMod val="50000"/>
                  </a:schemeClr>
                </a:solidFill>
              </a:rPr>
              <a:t>base year</a:t>
            </a:r>
            <a:r>
              <a:rPr lang="en-US" sz="2800" dirty="0" smtClean="0">
                <a:solidFill>
                  <a:schemeClr val="accent6">
                    <a:lumMod val="50000"/>
                  </a:schemeClr>
                </a:solidFill>
              </a:rPr>
              <a:t>.</a:t>
            </a:r>
          </a:p>
          <a:p>
            <a:pPr marL="514350" indent="-514350">
              <a:lnSpc>
                <a:spcPct val="105000"/>
              </a:lnSpc>
              <a:spcBef>
                <a:spcPct val="70000"/>
              </a:spcBef>
              <a:buClr>
                <a:srgbClr val="C00000"/>
              </a:buClr>
              <a:buFont typeface="+mj-lt"/>
              <a:buAutoNum type="alphaUcPeriod"/>
            </a:pPr>
            <a:r>
              <a:rPr lang="en-US" sz="2800" dirty="0" smtClean="0">
                <a:solidFill>
                  <a:schemeClr val="tx1"/>
                </a:solidFill>
                <a:cs typeface="Arial"/>
              </a:rPr>
              <a:t>Compute </a:t>
            </a:r>
            <a:r>
              <a:rPr lang="en-US" sz="2800" dirty="0">
                <a:solidFill>
                  <a:schemeClr val="tx1"/>
                </a:solidFill>
                <a:cs typeface="Arial"/>
              </a:rPr>
              <a:t>the CPI in 2015</a:t>
            </a:r>
            <a:r>
              <a:rPr lang="en-US" sz="2800" dirty="0" smtClean="0">
                <a:solidFill>
                  <a:schemeClr val="tx1"/>
                </a:solidFill>
                <a:cs typeface="Arial"/>
              </a:rPr>
              <a:t>.</a:t>
            </a:r>
            <a:endParaRPr lang="en-US" sz="2800" dirty="0">
              <a:solidFill>
                <a:schemeClr val="tx1"/>
              </a:solidFill>
              <a:cs typeface="Aria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9</a:t>
            </a:fld>
            <a:endParaRPr lang="en-US"/>
          </a:p>
        </p:txBody>
      </p:sp>
      <p:sp>
        <p:nvSpPr>
          <p:cNvPr id="5" name="Footer Placeholder 4"/>
          <p:cNvSpPr>
            <a:spLocks noGrp="1"/>
          </p:cNvSpPr>
          <p:nvPr>
            <p:ph type="ftr" sz="quarter" idx="11"/>
          </p:nvPr>
        </p:nvSpPr>
        <p:spPr/>
        <p:txBody>
          <a:body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139"/>
          <p:cNvGraphicFramePr>
            <a:graphicFrameLocks noGrp="1"/>
          </p:cNvGraphicFramePr>
          <p:nvPr>
            <p:extLst>
              <p:ext uri="{D42A27DB-BD31-4B8C-83A1-F6EECF244321}">
                <p14:modId xmlns:p14="http://schemas.microsoft.com/office/powerpoint/2010/main" val="2539627077"/>
              </p:ext>
            </p:extLst>
          </p:nvPr>
        </p:nvGraphicFramePr>
        <p:xfrm>
          <a:off x="4800600" y="868363"/>
          <a:ext cx="3800475" cy="2754313"/>
        </p:xfrm>
        <a:graphic>
          <a:graphicData uri="http://schemas.openxmlformats.org/drawingml/2006/table">
            <a:tbl>
              <a:tblPr/>
              <a:tblGrid>
                <a:gridCol w="1196975"/>
                <a:gridCol w="1206500"/>
                <a:gridCol w="1397000"/>
              </a:tblGrid>
              <a:tr h="10033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endParaRPr kumimoji="0" lang="en-US" sz="2600" b="0" i="0" u="none" strike="noStrike" cap="none" normalizeH="0" baseline="0" dirty="0" smtClean="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beef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1" u="none" strike="noStrike" cap="none" normalizeH="0" baseline="0" smtClean="0">
                          <a:ln>
                            <a:noFill/>
                          </a:ln>
                          <a:solidFill>
                            <a:schemeClr val="tx1"/>
                          </a:solidFill>
                          <a:effectLst/>
                          <a:latin typeface="Arial" charset="0"/>
                        </a:rPr>
                        <a:t>price of chicken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2613">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4200">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2016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smtClean="0">
                          <a:ln>
                            <a:noFill/>
                          </a:ln>
                          <a:solidFill>
                            <a:schemeClr val="tx1"/>
                          </a:solidFill>
                          <a:effectLst/>
                          <a:latin typeface="Arial" charset="0"/>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itchFamily="2" charset="2"/>
                        <a:buNone/>
                        <a:tabLst/>
                      </a:pPr>
                      <a:r>
                        <a:rPr kumimoji="0" lang="en-US" sz="2600" b="0" i="0" u="none" strike="noStrike" cap="none" normalizeH="0" baseline="0" dirty="0" smtClean="0">
                          <a:ln>
                            <a:noFill/>
                          </a:ln>
                          <a:solidFill>
                            <a:schemeClr val="tx1"/>
                          </a:solidFill>
                          <a:effectLst/>
                          <a:latin typeface="Arial" charset="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47411336"/>
              </p:ext>
            </p:extLst>
          </p:nvPr>
        </p:nvGraphicFramePr>
        <p:xfrm>
          <a:off x="1295400" y="4724400"/>
          <a:ext cx="6629400" cy="1295400"/>
        </p:xfrm>
        <a:graphic>
          <a:graphicData uri="http://schemas.openxmlformats.org/presentationml/2006/ole">
            <mc:AlternateContent xmlns:mc="http://schemas.openxmlformats.org/markup-compatibility/2006">
              <mc:Choice xmlns:v="urn:schemas-microsoft-com:vml" Requires="v">
                <p:oleObj spid="_x0000_s3081" name="Equation" r:id="rId4" imgW="3340100" imgH="469900" progId="Equation.3">
                  <p:embed/>
                </p:oleObj>
              </mc:Choice>
              <mc:Fallback>
                <p:oleObj name="Equation" r:id="rId4" imgW="3340100" imgH="469900" progId="Equation.3">
                  <p:embed/>
                  <p:pic>
                    <p:nvPicPr>
                      <p:cNvPr id="0" name=""/>
                      <p:cNvPicPr/>
                      <p:nvPr/>
                    </p:nvPicPr>
                    <p:blipFill>
                      <a:blip r:embed="rId5"/>
                      <a:stretch>
                        <a:fillRect/>
                      </a:stretch>
                    </p:blipFill>
                    <p:spPr>
                      <a:xfrm>
                        <a:off x="1295400" y="4724400"/>
                        <a:ext cx="6629400" cy="1295400"/>
                      </a:xfrm>
                      <a:prstGeom prst="rect">
                        <a:avLst/>
                      </a:prstGeom>
                    </p:spPr>
                  </p:pic>
                </p:oleObj>
              </mc:Fallback>
            </mc:AlternateContent>
          </a:graphicData>
        </a:graphic>
      </p:graphicFrame>
    </p:spTree>
    <p:extLst>
      <p:ext uri="{BB962C8B-B14F-4D97-AF65-F5344CB8AC3E}">
        <p14:creationId xmlns:p14="http://schemas.microsoft.com/office/powerpoint/2010/main" val="23281375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26182</TotalTime>
  <Words>5192</Words>
  <Application>Microsoft Macintosh PowerPoint</Application>
  <PresentationFormat>On-screen Show (4:3)</PresentationFormat>
  <Paragraphs>596</Paragraphs>
  <Slides>41</Slides>
  <Notes>37</Notes>
  <HiddenSlides>3</HiddenSlides>
  <MMClips>0</MMClips>
  <ScaleCrop>false</ScaleCrop>
  <HeadingPairs>
    <vt:vector size="6" baseType="variant">
      <vt:variant>
        <vt:lpstr>Theme</vt:lpstr>
      </vt:variant>
      <vt:variant>
        <vt:i4>9</vt:i4>
      </vt:variant>
      <vt:variant>
        <vt:lpstr>Embedded OLE Servers</vt:lpstr>
      </vt:variant>
      <vt:variant>
        <vt:i4>2</vt:i4>
      </vt:variant>
      <vt:variant>
        <vt:lpstr>Slide Titles</vt:lpstr>
      </vt:variant>
      <vt:variant>
        <vt:i4>41</vt:i4>
      </vt:variant>
    </vt:vector>
  </HeadingPairs>
  <TitlesOfParts>
    <vt:vector size="52" baseType="lpstr">
      <vt:lpstr>Chapter title</vt:lpstr>
      <vt:lpstr>Intro / Summary</vt:lpstr>
      <vt:lpstr>Chapter content</vt:lpstr>
      <vt:lpstr>Figure</vt:lpstr>
      <vt:lpstr>Table</vt:lpstr>
      <vt:lpstr>ActiveLearning</vt:lpstr>
      <vt:lpstr>Case study</vt:lpstr>
      <vt:lpstr>Ask Experts</vt:lpstr>
      <vt:lpstr>Appendix</vt:lpstr>
      <vt:lpstr>Equation</vt:lpstr>
      <vt:lpstr>Microsoft Equation</vt:lpstr>
      <vt:lpstr>Ch. 24</vt:lpstr>
      <vt:lpstr>Look for the answers to these questions:</vt:lpstr>
      <vt:lpstr>The Consumer Price Index</vt:lpstr>
      <vt:lpstr>Calculating CPI</vt:lpstr>
      <vt:lpstr>Calculating CPI</vt:lpstr>
      <vt:lpstr>PowerPoint Presentation</vt:lpstr>
      <vt:lpstr>EXAMPLE: basket:  {4 pizzas, 10 lattes}</vt:lpstr>
      <vt:lpstr>Active Learning 1  Calculating the CPI</vt:lpstr>
      <vt:lpstr>Active Learning 1   </vt:lpstr>
      <vt:lpstr>Active Learning 1   </vt:lpstr>
      <vt:lpstr>Active Learning 1   </vt:lpstr>
      <vt:lpstr>Active Learning 1   </vt:lpstr>
      <vt:lpstr>PowerPoint Presentation</vt:lpstr>
      <vt:lpstr>What’s in the CPI’s Basket?</vt:lpstr>
      <vt:lpstr>Active Learning 2  Substitution bias</vt:lpstr>
      <vt:lpstr>Active Learning 2   </vt:lpstr>
      <vt:lpstr>Active Learning 2   Answers</vt:lpstr>
      <vt:lpstr>Problems with the CPI</vt:lpstr>
      <vt:lpstr>Problems with the CPI</vt:lpstr>
      <vt:lpstr>Problems with the CPI</vt:lpstr>
      <vt:lpstr>Problems with the CPI</vt:lpstr>
      <vt:lpstr>Data</vt:lpstr>
      <vt:lpstr>PowerPoint Presentation</vt:lpstr>
      <vt:lpstr>Two Measures of Inflation, 1965–2016</vt:lpstr>
      <vt:lpstr>PowerPoint Presentation</vt:lpstr>
      <vt:lpstr>Contrasting the  CPI and GDP Deflator</vt:lpstr>
      <vt:lpstr>Contrasting the  CPI and GDP Deflator</vt:lpstr>
      <vt:lpstr>Active Learning 3  CPI vs. GDP deflator</vt:lpstr>
      <vt:lpstr>Active Learning 3   Answers</vt:lpstr>
      <vt:lpstr>Correcting Variables for Inflation</vt:lpstr>
      <vt:lpstr>Correcting Variables for Inflation</vt:lpstr>
      <vt:lpstr>Correcting Variables for Inflation</vt:lpstr>
      <vt:lpstr>Correcting Variables for Inflation</vt:lpstr>
      <vt:lpstr>The U.S. Minimum Wage in Current Dollars and Today’s Dollars, 1960–2013</vt:lpstr>
      <vt:lpstr>Active Learning 4  Comparing tuition increases</vt:lpstr>
      <vt:lpstr>Active Learning 4   </vt:lpstr>
      <vt:lpstr>Correcting Variables for Inflation</vt:lpstr>
      <vt:lpstr>Correcting Variables for Inflation</vt:lpstr>
      <vt:lpstr>Real vs. Nominal Interest Rates</vt:lpstr>
      <vt:lpstr>Real and Nominal Interest Rates in the U.S.,   1960–2015</vt:lpstr>
      <vt:lpstr>Summary </vt:lpstr>
    </vt:vector>
  </TitlesOfParts>
  <Company>Eastern Illinois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Yuki Takatsuka</cp:lastModifiedBy>
  <cp:revision>1048</cp:revision>
  <dcterms:created xsi:type="dcterms:W3CDTF">2016-03-16T19:41:09Z</dcterms:created>
  <dcterms:modified xsi:type="dcterms:W3CDTF">2020-01-13T23:25:04Z</dcterms:modified>
</cp:coreProperties>
</file>